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3"/>
  </p:notesMasterIdLst>
  <p:handoutMasterIdLst>
    <p:handoutMasterId r:id="rId34"/>
  </p:handoutMasterIdLst>
  <p:sldIdLst>
    <p:sldId id="256" r:id="rId4"/>
    <p:sldId id="319" r:id="rId5"/>
    <p:sldId id="299" r:id="rId6"/>
    <p:sldId id="300"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289" r:id="rId25"/>
    <p:sldId id="279" r:id="rId26"/>
    <p:sldId id="321" r:id="rId27"/>
    <p:sldId id="322" r:id="rId28"/>
    <p:sldId id="269" r:id="rId29"/>
    <p:sldId id="323" r:id="rId30"/>
    <p:sldId id="320" r:id="rId31"/>
    <p:sldId id="262" r:id="rId32"/>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A154"/>
    <a:srgbClr val="40A658"/>
    <a:srgbClr val="2AA249"/>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33" autoAdjust="0"/>
  </p:normalViewPr>
  <p:slideViewPr>
    <p:cSldViewPr>
      <p:cViewPr>
        <p:scale>
          <a:sx n="90" d="100"/>
          <a:sy n="90" d="100"/>
        </p:scale>
        <p:origin x="-816" y="-2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593B56-3AC7-4087-BE19-746F570D1B5F}" type="datetimeFigureOut">
              <a:rPr lang="en-US" smtClean="0"/>
              <a:t>5/5/2019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7919A1-EA92-4C60-94E6-0137D53C7623}" type="slidenum">
              <a:rPr lang="en-US" smtClean="0"/>
              <a:t>‹#›</a:t>
            </a:fld>
            <a:endParaRPr lang="en-US"/>
          </a:p>
        </p:txBody>
      </p:sp>
    </p:spTree>
    <p:extLst>
      <p:ext uri="{BB962C8B-B14F-4D97-AF65-F5344CB8AC3E}">
        <p14:creationId xmlns:p14="http://schemas.microsoft.com/office/powerpoint/2010/main" val="3422150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99413-FE31-49B9-8646-FFA87310070D}" type="datetimeFigureOut">
              <a:rPr lang="ko-KR" altLang="en-US" smtClean="0"/>
              <a:t>2019-05-05</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4368B0-E4C3-489B-9EDD-862E350A98F7}" type="slidenum">
              <a:rPr lang="ko-KR" altLang="en-US" smtClean="0"/>
              <a:t>‹#›</a:t>
            </a:fld>
            <a:endParaRPr lang="ko-KR" altLang="en-US"/>
          </a:p>
        </p:txBody>
      </p:sp>
    </p:spTree>
    <p:extLst>
      <p:ext uri="{BB962C8B-B14F-4D97-AF65-F5344CB8AC3E}">
        <p14:creationId xmlns:p14="http://schemas.microsoft.com/office/powerpoint/2010/main" val="2692652582"/>
      </p:ext>
    </p:extLst>
  </p:cSld>
  <p:clrMap bg1="lt1" tx1="dk1" bg2="lt2" tx2="dk2" accent1="accent1" accent2="accent2" accent3="accent3" accent4="accent4" accent5="accent5" accent6="accent6" hlink="hlink" folHlink="folHlink"/>
  <p:hf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1</a:t>
            </a:fld>
            <a:endParaRPr lang="ko-KR" altLang="en-US"/>
          </a:p>
        </p:txBody>
      </p:sp>
    </p:spTree>
    <p:extLst>
      <p:ext uri="{BB962C8B-B14F-4D97-AF65-F5344CB8AC3E}">
        <p14:creationId xmlns:p14="http://schemas.microsoft.com/office/powerpoint/2010/main" val="303010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2</a:t>
            </a:fld>
            <a:endParaRPr lang="ko-KR" altLang="en-US"/>
          </a:p>
        </p:txBody>
      </p:sp>
    </p:spTree>
    <p:extLst>
      <p:ext uri="{BB962C8B-B14F-4D97-AF65-F5344CB8AC3E}">
        <p14:creationId xmlns:p14="http://schemas.microsoft.com/office/powerpoint/2010/main" val="4076474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4368B0-E4C3-489B-9EDD-862E350A98F7}" type="slidenum">
              <a:rPr lang="ko-KR" altLang="en-US" smtClean="0"/>
              <a:t>3</a:t>
            </a:fld>
            <a:endParaRPr lang="ko-KR" altLang="en-US"/>
          </a:p>
        </p:txBody>
      </p:sp>
    </p:spTree>
    <p:extLst>
      <p:ext uri="{BB962C8B-B14F-4D97-AF65-F5344CB8AC3E}">
        <p14:creationId xmlns:p14="http://schemas.microsoft.com/office/powerpoint/2010/main" val="4076474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833796" y="1203597"/>
            <a:ext cx="3481636" cy="1808583"/>
          </a:xfrm>
          <a:prstGeom prst="rect">
            <a:avLst/>
          </a:prstGeom>
        </p:spPr>
        <p:txBody>
          <a:bodyPr anchor="ctr"/>
          <a:lstStyle>
            <a:lvl1pPr marL="0" indent="0" algn="ctr">
              <a:lnSpc>
                <a:spcPct val="100000"/>
              </a:lnSpc>
              <a:buNone/>
              <a:defRPr sz="3600" b="0" baseline="0">
                <a:solidFill>
                  <a:schemeClr val="bg1"/>
                </a:solidFill>
                <a:latin typeface="+mj-lt"/>
                <a:cs typeface="Arial" pitchFamily="34" charset="0"/>
              </a:defRPr>
            </a:lvl1pPr>
          </a:lstStyle>
          <a:p>
            <a:pPr lvl="0"/>
            <a:r>
              <a:rPr lang="en-US" altLang="ko-KR" dirty="0"/>
              <a:t>FREE</a:t>
            </a:r>
          </a:p>
          <a:p>
            <a:pPr lvl="0"/>
            <a:r>
              <a:rPr lang="en-US" altLang="ko-KR" dirty="0"/>
              <a:t>PPT</a:t>
            </a:r>
          </a:p>
          <a:p>
            <a:pPr lvl="0"/>
            <a:r>
              <a:rPr lang="en-US" altLang="ko-KR" dirty="0"/>
              <a:t>TEMPLATES</a:t>
            </a:r>
          </a:p>
        </p:txBody>
      </p:sp>
      <p:sp>
        <p:nvSpPr>
          <p:cNvPr id="11" name="Text Placeholder 9"/>
          <p:cNvSpPr>
            <a:spLocks noGrp="1"/>
          </p:cNvSpPr>
          <p:nvPr>
            <p:ph type="body" sz="quarter" idx="11" hasCustomPrompt="1"/>
          </p:nvPr>
        </p:nvSpPr>
        <p:spPr>
          <a:xfrm>
            <a:off x="2833796" y="3012181"/>
            <a:ext cx="3481636" cy="85571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INSTERT</a:t>
            </a:r>
          </a:p>
          <a:p>
            <a:pPr lvl="0"/>
            <a:r>
              <a:rPr lang="en-US" altLang="ko-KR" dirty="0"/>
              <a:t>THE TITLE OF YOUR</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75261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755576" y="123478"/>
            <a:ext cx="8388424"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755576" y="699542"/>
            <a:ext cx="8388424"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8244408" y="3435846"/>
            <a:ext cx="757546" cy="15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972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90470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3363838"/>
            <a:ext cx="9144000" cy="18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55820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123728" y="123478"/>
            <a:ext cx="7020272"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123728" y="699542"/>
            <a:ext cx="7020272"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619157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Picture Placeholder 2"/>
          <p:cNvSpPr>
            <a:spLocks noGrp="1"/>
          </p:cNvSpPr>
          <p:nvPr>
            <p:ph type="pic" idx="1" hasCustomPrompt="1"/>
          </p:nvPr>
        </p:nvSpPr>
        <p:spPr>
          <a:xfrm>
            <a:off x="612811"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Frame 2"/>
          <p:cNvSpPr/>
          <p:nvPr userDrawn="1"/>
        </p:nvSpPr>
        <p:spPr>
          <a:xfrm>
            <a:off x="485315" y="1131590"/>
            <a:ext cx="1944216" cy="3384376"/>
          </a:xfrm>
          <a:prstGeom prst="frame">
            <a:avLst>
              <a:gd name="adj1" fmla="val 18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Picture Placeholder 2"/>
          <p:cNvSpPr>
            <a:spLocks noGrp="1"/>
          </p:cNvSpPr>
          <p:nvPr>
            <p:ph type="pic" idx="12" hasCustomPrompt="1"/>
          </p:nvPr>
        </p:nvSpPr>
        <p:spPr>
          <a:xfrm>
            <a:off x="2684518"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5" name="Frame 14"/>
          <p:cNvSpPr/>
          <p:nvPr userDrawn="1"/>
        </p:nvSpPr>
        <p:spPr>
          <a:xfrm>
            <a:off x="2557022" y="1131590"/>
            <a:ext cx="1944216" cy="3384376"/>
          </a:xfrm>
          <a:prstGeom prst="frame">
            <a:avLst>
              <a:gd name="adj1" fmla="val 18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Picture Placeholder 2"/>
          <p:cNvSpPr>
            <a:spLocks noGrp="1"/>
          </p:cNvSpPr>
          <p:nvPr>
            <p:ph type="pic" idx="13" hasCustomPrompt="1"/>
          </p:nvPr>
        </p:nvSpPr>
        <p:spPr>
          <a:xfrm>
            <a:off x="4756225"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7" name="Frame 16"/>
          <p:cNvSpPr/>
          <p:nvPr userDrawn="1"/>
        </p:nvSpPr>
        <p:spPr>
          <a:xfrm>
            <a:off x="4628729" y="1131590"/>
            <a:ext cx="1944216" cy="3384376"/>
          </a:xfrm>
          <a:prstGeom prst="frame">
            <a:avLst>
              <a:gd name="adj1" fmla="val 18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8" name="Picture Placeholder 2"/>
          <p:cNvSpPr>
            <a:spLocks noGrp="1"/>
          </p:cNvSpPr>
          <p:nvPr>
            <p:ph type="pic" idx="14" hasCustomPrompt="1"/>
          </p:nvPr>
        </p:nvSpPr>
        <p:spPr>
          <a:xfrm>
            <a:off x="6827932" y="1243802"/>
            <a:ext cx="1714726" cy="1666909"/>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9" name="Frame 18"/>
          <p:cNvSpPr/>
          <p:nvPr userDrawn="1"/>
        </p:nvSpPr>
        <p:spPr>
          <a:xfrm>
            <a:off x="6700436" y="1131590"/>
            <a:ext cx="1944216" cy="3384376"/>
          </a:xfrm>
          <a:prstGeom prst="frame">
            <a:avLst>
              <a:gd name="adj1" fmla="val 18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725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6804248" y="307249"/>
            <a:ext cx="2016224"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915816" y="307249"/>
            <a:ext cx="3744416" cy="453650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200" b="0" baseline="0">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459144" y="1259703"/>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331352" y="3116468"/>
            <a:ext cx="1728000" cy="17280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2331160" y="1259511"/>
            <a:ext cx="1728192" cy="17281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459144" y="3116276"/>
            <a:ext cx="1728192"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Picture Placeholder 2"/>
          <p:cNvSpPr>
            <a:spLocks noGrp="1"/>
          </p:cNvSpPr>
          <p:nvPr>
            <p:ph type="pic" idx="13" hasCustomPrompt="1"/>
          </p:nvPr>
        </p:nvSpPr>
        <p:spPr>
          <a:xfrm>
            <a:off x="4203560" y="1259511"/>
            <a:ext cx="4464496" cy="35849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95474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259632" y="483518"/>
            <a:ext cx="3463180" cy="417646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44108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s and Contents Layout">
    <p:spTree>
      <p:nvGrpSpPr>
        <p:cNvPr id="1" name=""/>
        <p:cNvGrpSpPr/>
        <p:nvPr/>
      </p:nvGrpSpPr>
      <p:grpSpPr>
        <a:xfrm>
          <a:off x="0" y="0"/>
          <a:ext cx="0" cy="0"/>
          <a:chOff x="0" y="0"/>
          <a:chExt cx="0" cy="0"/>
        </a:xfrm>
      </p:grpSpPr>
      <p:sp>
        <p:nvSpPr>
          <p:cNvPr id="6" name="Rectangle 5"/>
          <p:cNvSpPr/>
          <p:nvPr userDrawn="1"/>
        </p:nvSpPr>
        <p:spPr>
          <a:xfrm>
            <a:off x="0" y="1285875"/>
            <a:ext cx="9144000" cy="2571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7" name="Picture 3" descr="D:\GoogleSlides\002-기본자료\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88024" y="750706"/>
            <a:ext cx="3744416" cy="3733460"/>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4934706" y="874686"/>
            <a:ext cx="3441499" cy="2345136"/>
          </a:xfrm>
          <a:prstGeom prst="rect">
            <a:avLst/>
          </a:prstGeom>
          <a:solidFill>
            <a:schemeClr val="bg1">
              <a:lumMod val="95000"/>
            </a:schemeClr>
          </a:solidFill>
          <a:effectLst/>
        </p:spPr>
        <p:txBody>
          <a:bodyPr anchor="ctr"/>
          <a:lstStyle>
            <a:lvl1pPr marL="0" indent="0" algn="ctr">
              <a:buNone/>
              <a:defRPr sz="1200" b="1"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467544" y="181632"/>
            <a:ext cx="8676456"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IMAGES &amp; CONTENTS</a:t>
            </a:r>
          </a:p>
        </p:txBody>
      </p:sp>
      <p:sp>
        <p:nvSpPr>
          <p:cNvPr id="9" name="Text Placeholder 9"/>
          <p:cNvSpPr>
            <a:spLocks noGrp="1"/>
          </p:cNvSpPr>
          <p:nvPr>
            <p:ph type="body" sz="quarter" idx="11" hasCustomPrompt="1"/>
          </p:nvPr>
        </p:nvSpPr>
        <p:spPr>
          <a:xfrm>
            <a:off x="467544" y="757696"/>
            <a:ext cx="8676456"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039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Oval 3"/>
          <p:cNvSpPr/>
          <p:nvPr userDrawn="1"/>
        </p:nvSpPr>
        <p:spPr>
          <a:xfrm>
            <a:off x="2879812" y="874038"/>
            <a:ext cx="3384376" cy="3384376"/>
          </a:xfrm>
          <a:prstGeom prst="ellipse">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2879812" y="1995686"/>
            <a:ext cx="3384376" cy="576063"/>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2879664" y="2571750"/>
            <a:ext cx="3384376" cy="508248"/>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a:t>
            </a:r>
          </a:p>
          <a:p>
            <a:pPr lvl="0"/>
            <a:r>
              <a:rPr lang="en-US" altLang="ko-KR" dirty="0"/>
              <a:t>of your subtitle Here</a:t>
            </a:r>
          </a:p>
        </p:txBody>
      </p:sp>
      <p:sp>
        <p:nvSpPr>
          <p:cNvPr id="5" name="Rectangle 4"/>
          <p:cNvSpPr/>
          <p:nvPr userDrawn="1"/>
        </p:nvSpPr>
        <p:spPr>
          <a:xfrm rot="2551977">
            <a:off x="8622803" y="-175729"/>
            <a:ext cx="216024" cy="828048"/>
          </a:xfrm>
          <a:custGeom>
            <a:avLst/>
            <a:gdLst/>
            <a:ahLst/>
            <a:cxnLst/>
            <a:rect l="l" t="t" r="r" b="b"/>
            <a:pathLst>
              <a:path w="216024" h="828048">
                <a:moveTo>
                  <a:pt x="0" y="198178"/>
                </a:moveTo>
                <a:lnTo>
                  <a:pt x="216024" y="0"/>
                </a:lnTo>
                <a:lnTo>
                  <a:pt x="216024" y="828048"/>
                </a:lnTo>
                <a:lnTo>
                  <a:pt x="0" y="828047"/>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8" name="Rectangle 7"/>
          <p:cNvSpPr/>
          <p:nvPr userDrawn="1"/>
        </p:nvSpPr>
        <p:spPr>
          <a:xfrm rot="2551977">
            <a:off x="8702909" y="-64441"/>
            <a:ext cx="216024" cy="1220895"/>
          </a:xfrm>
          <a:custGeom>
            <a:avLst/>
            <a:gdLst/>
            <a:ahLst/>
            <a:cxnLst/>
            <a:rect l="l" t="t" r="r" b="b"/>
            <a:pathLst>
              <a:path w="216024" h="1220895">
                <a:moveTo>
                  <a:pt x="0" y="0"/>
                </a:moveTo>
                <a:lnTo>
                  <a:pt x="216024" y="235477"/>
                </a:lnTo>
                <a:lnTo>
                  <a:pt x="216024" y="1220895"/>
                </a:lnTo>
                <a:lnTo>
                  <a:pt x="0" y="1220895"/>
                </a:lnTo>
                <a:close/>
              </a:path>
            </a:pathLst>
          </a:cu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9" name="Rectangle 8"/>
          <p:cNvSpPr/>
          <p:nvPr userDrawn="1"/>
        </p:nvSpPr>
        <p:spPr>
          <a:xfrm rot="2359288">
            <a:off x="201572" y="3936189"/>
            <a:ext cx="216024" cy="1240840"/>
          </a:xfrm>
          <a:custGeom>
            <a:avLst/>
            <a:gdLst/>
            <a:ahLst/>
            <a:cxnLst/>
            <a:rect l="l" t="t" r="r" b="b"/>
            <a:pathLst>
              <a:path w="216024" h="1240840">
                <a:moveTo>
                  <a:pt x="0" y="0"/>
                </a:moveTo>
                <a:lnTo>
                  <a:pt x="216024" y="0"/>
                </a:lnTo>
                <a:lnTo>
                  <a:pt x="216024" y="1240840"/>
                </a:lnTo>
                <a:lnTo>
                  <a:pt x="0" y="977112"/>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
        <p:nvSpPr>
          <p:cNvPr id="12" name="Rectangle 11"/>
          <p:cNvSpPr/>
          <p:nvPr userDrawn="1"/>
        </p:nvSpPr>
        <p:spPr>
          <a:xfrm rot="2359288">
            <a:off x="272370" y="4409776"/>
            <a:ext cx="216024" cy="904565"/>
          </a:xfrm>
          <a:custGeom>
            <a:avLst/>
            <a:gdLst/>
            <a:ahLst/>
            <a:cxnLst/>
            <a:rect l="l" t="t" r="r" b="b"/>
            <a:pathLst>
              <a:path w="216024" h="904565">
                <a:moveTo>
                  <a:pt x="0" y="0"/>
                </a:moveTo>
                <a:lnTo>
                  <a:pt x="216024" y="0"/>
                </a:lnTo>
                <a:lnTo>
                  <a:pt x="216024" y="727616"/>
                </a:lnTo>
                <a:lnTo>
                  <a:pt x="0" y="904565"/>
                </a:lnTo>
                <a:close/>
              </a:path>
            </a:pathLst>
          </a:cu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3" name="Rectangle 2"/>
          <p:cNvSpPr/>
          <p:nvPr userDrawn="1"/>
        </p:nvSpPr>
        <p:spPr>
          <a:xfrm>
            <a:off x="0" y="0"/>
            <a:ext cx="9144000" cy="25717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123318" y="896439"/>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7347454" y="1034587"/>
            <a:ext cx="1080120"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5697095" y="1181296"/>
            <a:ext cx="1619609" cy="25017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090312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solidFill>
          <a:schemeClr val="accent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0" hasCustomPrompt="1"/>
          </p:nvPr>
        </p:nvSpPr>
        <p:spPr>
          <a:xfrm>
            <a:off x="2915816" y="0"/>
            <a:ext cx="3312368" cy="5143500"/>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5657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0" y="0"/>
            <a:ext cx="9144000" cy="5143500"/>
          </a:xfrm>
          <a:prstGeom prst="rect">
            <a:avLst/>
          </a:prstGeom>
          <a:solidFill>
            <a:schemeClr val="bg1">
              <a:lumMod val="8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67969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435740" y="468065"/>
            <a:ext cx="4032448"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576312" y="46806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4576312"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700660" y="2628305"/>
            <a:ext cx="2016000" cy="2016224"/>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6700436" y="468065"/>
            <a:ext cx="2016224" cy="2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78201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21971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21971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980356" y="195485"/>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5980356" y="2643758"/>
            <a:ext cx="2945595" cy="2320657"/>
          </a:xfrm>
          <a:prstGeom prst="rect">
            <a:avLst/>
          </a:prstGeom>
          <a:solidFill>
            <a:schemeClr val="bg1">
              <a:lumMod val="95000"/>
            </a:schemeClr>
          </a:solidFill>
          <a:effectLst/>
        </p:spPr>
        <p:txBody>
          <a:bodyPr anchor="ctr"/>
          <a:lstStyle>
            <a:lvl1pPr marL="0" indent="0" algn="ctr">
              <a:buNone/>
              <a:defRPr sz="1200" b="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3275856" y="195485"/>
            <a:ext cx="2593954" cy="4774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259809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3709003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507854"/>
            <a:ext cx="9144000" cy="464245"/>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0" y="3979602"/>
            <a:ext cx="9144000" cy="282356"/>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3" name="Picture Placeholder 2"/>
          <p:cNvSpPr>
            <a:spLocks noGrp="1"/>
          </p:cNvSpPr>
          <p:nvPr>
            <p:ph type="pic" sz="quarter" idx="12" hasCustomPrompt="1"/>
          </p:nvPr>
        </p:nvSpPr>
        <p:spPr>
          <a:xfrm>
            <a:off x="1" y="0"/>
            <a:ext cx="9144000" cy="2571750"/>
          </a:xfrm>
          <a:prstGeom prst="rect">
            <a:avLst/>
          </a:prstGeom>
        </p:spPr>
        <p:txBody>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a:solidFill>
                  <a:schemeClr val="tx1">
                    <a:lumMod val="75000"/>
                    <a:lumOff val="25000"/>
                  </a:schemeClr>
                </a:solidFill>
                <a:latin typeface="+mn-lt"/>
              </a:defRPr>
            </a:lvl1pPr>
          </a:lstStyle>
          <a:p>
            <a:r>
              <a:rPr lang="en-US" altLang="ko-KR" dirty="0"/>
              <a:t>Your Picture Here</a:t>
            </a:r>
            <a:endParaRPr lang="ko-KR" altLang="en-US" dirty="0"/>
          </a:p>
          <a:p>
            <a:endParaRPr lang="ko-KR" altLang="en-US" dirty="0"/>
          </a:p>
        </p:txBody>
      </p:sp>
      <p:sp>
        <p:nvSpPr>
          <p:cNvPr id="4" name="Rectangle 3"/>
          <p:cNvSpPr/>
          <p:nvPr userDrawn="1"/>
        </p:nvSpPr>
        <p:spPr>
          <a:xfrm>
            <a:off x="0" y="4659982"/>
            <a:ext cx="9144000" cy="48351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755576" y="123478"/>
            <a:ext cx="8388424"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755576" y="699542"/>
            <a:ext cx="8388424" cy="288032"/>
          </a:xfrm>
          <a:prstGeom prst="rect">
            <a:avLst/>
          </a:prstGeom>
        </p:spPr>
        <p:txBody>
          <a:bodyPr anchor="ctr"/>
          <a:lstStyle>
            <a:lvl1pPr marL="0" indent="0" algn="l">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pic>
        <p:nvPicPr>
          <p:cNvPr id="6" name="Picture 2" descr="E:\002-KIMS BUSINESS\007-02-Googleslidesppt\02-GSppt-Contents-Kim\20170215\02-abs\businessman-with-city-vew-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8244408" y="3435846"/>
            <a:ext cx="757546" cy="157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6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accent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accent1"/>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4876006"/>
            <a:ext cx="9144000"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740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11" name="Slide Number Placeholder 10"/>
          <p:cNvSpPr>
            <a:spLocks noGrp="1"/>
          </p:cNvSpPr>
          <p:nvPr>
            <p:ph type="sldNum" sz="quarter" idx="11"/>
          </p:nvPr>
        </p:nvSpPr>
        <p:spPr>
          <a:xfrm>
            <a:off x="6553200" y="4767264"/>
            <a:ext cx="2133600" cy="273844"/>
          </a:xfrm>
          <a:prstGeom prst="rect">
            <a:avLst/>
          </a:prstGeom>
        </p:spPr>
        <p:txBody>
          <a:bodyPr/>
          <a:lstStyle/>
          <a:p>
            <a:fld id="{FF387971-9C3B-49A6-8D58-3AFB2456A1FB}" type="slidenum">
              <a:rPr lang="en-US" smtClean="0"/>
              <a:pPr/>
              <a:t>‹#›</a:t>
            </a:fld>
            <a:endParaRPr lang="en-US"/>
          </a:p>
        </p:txBody>
      </p:sp>
      <p:sp>
        <p:nvSpPr>
          <p:cNvPr id="12" name="Footer Placeholder 11"/>
          <p:cNvSpPr>
            <a:spLocks noGrp="1"/>
          </p:cNvSpPr>
          <p:nvPr>
            <p:ph type="ftr" sz="quarter" idx="12"/>
          </p:nvPr>
        </p:nvSpPr>
        <p:spPr>
          <a:xfrm>
            <a:off x="3124200" y="4767264"/>
            <a:ext cx="2895600" cy="273844"/>
          </a:xfrm>
          <a:prstGeom prst="rect">
            <a:avLst/>
          </a:prstGeom>
        </p:spPr>
        <p:txBody>
          <a:bodyPr/>
          <a:lstStyle/>
          <a:p>
            <a:endParaRPr lang="en-US"/>
          </a:p>
        </p:txBody>
      </p:sp>
      <p:sp>
        <p:nvSpPr>
          <p:cNvPr id="13" name="Title 12"/>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14" name="TextBox 13"/>
          <p:cNvSpPr txBox="1"/>
          <p:nvPr userDrawn="1"/>
        </p:nvSpPr>
        <p:spPr>
          <a:xfrm>
            <a:off x="6248401" y="4781556"/>
            <a:ext cx="2895600" cy="276999"/>
          </a:xfrm>
          <a:prstGeom prst="rect">
            <a:avLst/>
          </a:prstGeom>
          <a:noFill/>
          <a:ln>
            <a:noFill/>
          </a:ln>
        </p:spPr>
        <p:txBody>
          <a:bodyPr wrap="square" rtlCol="0">
            <a:spAutoFit/>
          </a:bodyPr>
          <a:lstStyle/>
          <a:p>
            <a:r>
              <a:rPr lang="en-US" sz="1200" b="0" u="none" baseline="0" dirty="0" err="1" smtClean="0">
                <a:solidFill>
                  <a:schemeClr val="bg1"/>
                </a:solidFill>
                <a:latin typeface="Segoe UI" pitchFamily="34" charset="0"/>
              </a:rPr>
              <a:t>www.trungtamtinhoc.edu.vn</a:t>
            </a:r>
            <a:endParaRPr lang="en-US" sz="1200" b="0" u="none" baseline="0" dirty="0">
              <a:solidFill>
                <a:schemeClr val="bg1"/>
              </a:solidFill>
              <a:latin typeface="Segoe UI" pitchFamily="34" charset="0"/>
            </a:endParaRPr>
          </a:p>
        </p:txBody>
      </p:sp>
      <p:sp>
        <p:nvSpPr>
          <p:cNvPr id="15" name="TextBox 14"/>
          <p:cNvSpPr txBox="1"/>
          <p:nvPr userDrawn="1"/>
        </p:nvSpPr>
        <p:spPr>
          <a:xfrm>
            <a:off x="5867400" y="4705355"/>
            <a:ext cx="2895600" cy="276999"/>
          </a:xfrm>
          <a:prstGeom prst="rect">
            <a:avLst/>
          </a:prstGeom>
          <a:noFill/>
          <a:ln>
            <a:noFill/>
          </a:ln>
        </p:spPr>
        <p:txBody>
          <a:bodyPr wrap="square" rtlCol="0">
            <a:spAutoFit/>
          </a:bodyPr>
          <a:lstStyle/>
          <a:p>
            <a:r>
              <a:rPr lang="en-US" sz="1200" b="0" u="none" baseline="0" dirty="0" err="1" smtClean="0">
                <a:solidFill>
                  <a:schemeClr val="bg1"/>
                </a:solidFill>
                <a:latin typeface="Segoe UI" pitchFamily="34" charset="0"/>
              </a:rPr>
              <a:t>www.trungtamtinhoc.edu.vn</a:t>
            </a:r>
            <a:endParaRPr lang="en-US" sz="1200" b="0" u="none" baseline="0" dirty="0">
              <a:solidFill>
                <a:schemeClr val="bg1"/>
              </a:solidFill>
              <a:latin typeface="Segoe UI" pitchFamily="34" charset="0"/>
            </a:endParaRPr>
          </a:p>
        </p:txBody>
      </p:sp>
    </p:spTree>
    <p:extLst>
      <p:ext uri="{BB962C8B-B14F-4D97-AF65-F5344CB8AC3E}">
        <p14:creationId xmlns:p14="http://schemas.microsoft.com/office/powerpoint/2010/main" val="289774923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1435" y="339502"/>
            <a:ext cx="2105436" cy="437369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9"/>
          <p:cNvSpPr>
            <a:spLocks noGrp="1"/>
          </p:cNvSpPr>
          <p:nvPr>
            <p:ph type="body" sz="quarter" idx="10" hasCustomPrompt="1"/>
          </p:nvPr>
        </p:nvSpPr>
        <p:spPr>
          <a:xfrm>
            <a:off x="2566870" y="267494"/>
            <a:ext cx="6577129" cy="648072"/>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7571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r Use Layout">
    <p:spTree>
      <p:nvGrpSpPr>
        <p:cNvPr id="1" name=""/>
        <p:cNvGrpSpPr/>
        <p:nvPr/>
      </p:nvGrpSpPr>
      <p:grpSpPr>
        <a:xfrm>
          <a:off x="0" y="0"/>
          <a:ext cx="0" cy="0"/>
          <a:chOff x="0" y="0"/>
          <a:chExt cx="0" cy="0"/>
        </a:xfrm>
      </p:grpSpPr>
      <p:sp>
        <p:nvSpPr>
          <p:cNvPr id="2" name="Rectangle 1"/>
          <p:cNvSpPr/>
          <p:nvPr userDrawn="1"/>
        </p:nvSpPr>
        <p:spPr>
          <a:xfrm>
            <a:off x="0" y="2571750"/>
            <a:ext cx="9144000" cy="25717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26" name="Picture 2" descr="E:\002-KIMS BUSINESS\007-02-Googleslidesppt\02-GSppt-Contents-Kim\20170215\02-abs\businessman-with-city-vew-png.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9037" y="708009"/>
            <a:ext cx="1793463" cy="372562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9"/>
          <p:cNvSpPr>
            <a:spLocks noGrp="1"/>
          </p:cNvSpPr>
          <p:nvPr>
            <p:ph type="body" sz="quarter" idx="10" hasCustomPrompt="1"/>
          </p:nvPr>
        </p:nvSpPr>
        <p:spPr>
          <a:xfrm>
            <a:off x="1892500" y="483518"/>
            <a:ext cx="7251500" cy="576064"/>
          </a:xfrm>
          <a:prstGeom prst="rect">
            <a:avLst/>
          </a:prstGeom>
        </p:spPr>
        <p:txBody>
          <a:bodyPr anchor="ctr"/>
          <a:lstStyle>
            <a:lvl1pPr marL="0" indent="0" algn="l">
              <a:buNone/>
              <a:defRPr sz="3600" b="0" baseline="0">
                <a:solidFill>
                  <a:schemeClr val="accent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888934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1"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2"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2">
            <a:lumMod val="75000"/>
          </a:schemeClr>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200" b="0" baseline="0">
                <a:solidFill>
                  <a:schemeClr val="bg1"/>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9474331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79" r:id="rId4"/>
    <p:sldLayoutId id="2147483680" r:id="rId5"/>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52" r:id="rId3"/>
    <p:sldLayoutId id="2147483662" r:id="rId4"/>
    <p:sldLayoutId id="2147483664" r:id="rId5"/>
    <p:sldLayoutId id="2147483665" r:id="rId6"/>
    <p:sldLayoutId id="2147483663" r:id="rId7"/>
    <p:sldLayoutId id="2147483667" r:id="rId8"/>
    <p:sldLayoutId id="2147483661" r:id="rId9"/>
    <p:sldLayoutId id="2147483666" r:id="rId10"/>
    <p:sldLayoutId id="2147483655" r:id="rId11"/>
    <p:sldLayoutId id="2147483668" r:id="rId12"/>
    <p:sldLayoutId id="2147483669" r:id="rId13"/>
    <p:sldLayoutId id="2147483673" r:id="rId14"/>
    <p:sldLayoutId id="2147483674" r:id="rId15"/>
    <p:sldLayoutId id="2147483675" r:id="rId16"/>
    <p:sldLayoutId id="2147483670" r:id="rId17"/>
    <p:sldLayoutId id="2147483671" r:id="rId18"/>
    <p:sldLayoutId id="2147483672" r:id="rId19"/>
    <p:sldLayoutId id="2147483676" r:id="rId20"/>
    <p:sldLayoutId id="2147483656" r:id="rId2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bis.net.vn/" TargetMode="External"/><Relationship Id="rId2" Type="http://schemas.openxmlformats.org/officeDocument/2006/relationships/hyperlink" Target="http://www.adcis.net/en/DownloadThirdParty/Messidor.html"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7504" y="1203597"/>
            <a:ext cx="8856984" cy="1808583"/>
          </a:xfrm>
        </p:spPr>
        <p:txBody>
          <a:bodyPr/>
          <a:lstStyle/>
          <a:p>
            <a:pPr lvl="0"/>
            <a:r>
              <a:rPr lang="en-US" altLang="ko-KR" sz="2400" dirty="0" smtClean="0">
                <a:ea typeface="맑은 고딕" pitchFamily="50" charset="-127"/>
              </a:rPr>
              <a:t>TÌM HIỂU VỀ WEB CRAWLER VÀ XÂY DỰNG WEBSITE </a:t>
            </a:r>
          </a:p>
          <a:p>
            <a:pPr lvl="0"/>
            <a:r>
              <a:rPr lang="en-US" altLang="ko-KR" sz="2400" dirty="0" smtClean="0">
                <a:ea typeface="맑은 고딕" pitchFamily="50" charset="-127"/>
              </a:rPr>
              <a:t>BẤT </a:t>
            </a:r>
            <a:r>
              <a:rPr lang="en-US" altLang="ko-KR" sz="2400" dirty="0" smtClean="0">
                <a:latin typeface="Times New Roman" pitchFamily="18" charset="0"/>
                <a:ea typeface="맑은 고딕" pitchFamily="50" charset="-127"/>
              </a:rPr>
              <a:t>ĐỘNG</a:t>
            </a:r>
            <a:r>
              <a:rPr lang="en-US" altLang="ko-KR" sz="2400" dirty="0" smtClean="0">
                <a:ea typeface="맑은 고딕" pitchFamily="50" charset="-127"/>
              </a:rPr>
              <a:t> SẢN VỚI DỮ LIỆU WEB ĐỘNG</a:t>
            </a:r>
            <a:endParaRPr lang="en-US" altLang="ko-KR" sz="2400" dirty="0"/>
          </a:p>
        </p:txBody>
      </p:sp>
      <p:sp>
        <p:nvSpPr>
          <p:cNvPr id="4" name="Text Placeholder 3"/>
          <p:cNvSpPr>
            <a:spLocks noGrp="1"/>
          </p:cNvSpPr>
          <p:nvPr>
            <p:ph type="body" sz="quarter" idx="11"/>
          </p:nvPr>
        </p:nvSpPr>
        <p:spPr>
          <a:xfrm>
            <a:off x="2555776" y="2867431"/>
            <a:ext cx="4536504" cy="1104424"/>
          </a:xfrm>
        </p:spPr>
        <p:txBody>
          <a:bodyPr/>
          <a:lstStyle/>
          <a:p>
            <a:pPr algn="l">
              <a:lnSpc>
                <a:spcPct val="150000"/>
              </a:lnSpc>
              <a:spcBef>
                <a:spcPts val="0"/>
              </a:spcBef>
              <a:defRPr/>
            </a:pPr>
            <a:r>
              <a:rPr lang="en-US" altLang="ko-KR" sz="1600" b="1" dirty="0" smtClean="0"/>
              <a:t>GVHD: 	TS. </a:t>
            </a:r>
            <a:r>
              <a:rPr lang="en-US" altLang="ko-KR" sz="1600" b="1" dirty="0" err="1" smtClean="0"/>
              <a:t>Phan</a:t>
            </a:r>
            <a:r>
              <a:rPr lang="en-US" altLang="ko-KR" sz="1600" b="1" smtClean="0"/>
              <a:t> Đình Vấn</a:t>
            </a:r>
          </a:p>
          <a:p>
            <a:pPr algn="l">
              <a:lnSpc>
                <a:spcPct val="150000"/>
              </a:lnSpc>
              <a:spcBef>
                <a:spcPts val="0"/>
              </a:spcBef>
              <a:defRPr/>
            </a:pPr>
            <a:r>
              <a:rPr lang="en-US" altLang="ko-KR" sz="1600" b="1" smtClean="0"/>
              <a:t>Nhóm sinh viên thực hiện:</a:t>
            </a:r>
          </a:p>
          <a:p>
            <a:pPr algn="l">
              <a:lnSpc>
                <a:spcPct val="150000"/>
              </a:lnSpc>
              <a:spcBef>
                <a:spcPts val="0"/>
              </a:spcBef>
              <a:defRPr/>
            </a:pPr>
            <a:r>
              <a:rPr lang="en-US" altLang="ko-KR" sz="1600" b="1" smtClean="0"/>
              <a:t>	Phạm Thị Thùy Linh 	41K14</a:t>
            </a:r>
          </a:p>
          <a:p>
            <a:pPr algn="l">
              <a:lnSpc>
                <a:spcPct val="150000"/>
              </a:lnSpc>
              <a:spcBef>
                <a:spcPts val="0"/>
              </a:spcBef>
              <a:defRPr/>
            </a:pPr>
            <a:r>
              <a:rPr lang="en-US" altLang="ko-KR" sz="1600" b="1" smtClean="0"/>
              <a:t>	Hồ Thi Nở 		41K21</a:t>
            </a:r>
            <a:endParaRPr lang="en-US" altLang="ko-KR" sz="1600" b="1" dirty="0"/>
          </a:p>
        </p:txBody>
      </p:sp>
      <p:grpSp>
        <p:nvGrpSpPr>
          <p:cNvPr id="6" name="Group 5"/>
          <p:cNvGrpSpPr/>
          <p:nvPr/>
        </p:nvGrpSpPr>
        <p:grpSpPr>
          <a:xfrm>
            <a:off x="-217521" y="554578"/>
            <a:ext cx="9506044" cy="3889380"/>
            <a:chOff x="2267744" y="1052736"/>
            <a:chExt cx="4122204" cy="4122204"/>
          </a:xfrm>
        </p:grpSpPr>
        <p:sp>
          <p:nvSpPr>
            <p:cNvPr id="7" name="Oval 6"/>
            <p:cNvSpPr/>
            <p:nvPr/>
          </p:nvSpPr>
          <p:spPr>
            <a:xfrm>
              <a:off x="2267744" y="1052736"/>
              <a:ext cx="4122204" cy="4122204"/>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p:nvSpPr>
          <p:spPr>
            <a:xfrm>
              <a:off x="2343944" y="1128936"/>
              <a:ext cx="3969804" cy="3969804"/>
            </a:xfrm>
            <a:prstGeom prst="ellipse">
              <a:avLst/>
            </a:pr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718413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272808" cy="3754874"/>
          </a:xfrm>
          <a:prstGeom prst="rect">
            <a:avLst/>
          </a:prstGeom>
          <a:noFill/>
        </p:spPr>
        <p:txBody>
          <a:bodyPr wrap="square" rtlCol="0">
            <a:spAutoFit/>
          </a:bodyPr>
          <a:lstStyle/>
          <a:p>
            <a:pPr marL="342900" indent="-342900">
              <a:buFont typeface="+mj-lt"/>
              <a:buAutoNum type="arabicPeriod"/>
            </a:pPr>
            <a:r>
              <a:rPr lang="en-US" sz="1400"/>
              <a:t>advertisement (</a:t>
            </a:r>
            <a:r>
              <a:rPr lang="en-US" sz="1400" u="sng"/>
              <a:t>id</a:t>
            </a:r>
            <a:r>
              <a:rPr lang="en-US" sz="1400"/>
              <a:t>, name, image, link, time)</a:t>
            </a:r>
          </a:p>
          <a:p>
            <a:pPr marL="342900" indent="-342900">
              <a:buFont typeface="+mj-lt"/>
              <a:buAutoNum type="arabicPeriod"/>
            </a:pPr>
            <a:r>
              <a:rPr lang="en-US" sz="1400"/>
              <a:t>category (</a:t>
            </a:r>
            <a:r>
              <a:rPr lang="en-US" sz="1400" u="sng"/>
              <a:t>id</a:t>
            </a:r>
            <a:r>
              <a:rPr lang="en-US" sz="1400"/>
              <a:t>, name)</a:t>
            </a:r>
          </a:p>
          <a:p>
            <a:pPr marL="342900" indent="-342900">
              <a:buFont typeface="+mj-lt"/>
              <a:buAutoNum type="arabicPeriod"/>
            </a:pPr>
            <a:r>
              <a:rPr lang="en-US" sz="1400"/>
              <a:t>district (</a:t>
            </a:r>
            <a:r>
              <a:rPr lang="en-US" sz="1400" u="sng"/>
              <a:t>id</a:t>
            </a:r>
            <a:r>
              <a:rPr lang="en-US" sz="1400"/>
              <a:t>, name)</a:t>
            </a:r>
          </a:p>
          <a:p>
            <a:pPr marL="342900" indent="-342900">
              <a:buFont typeface="+mj-lt"/>
              <a:buAutoNum type="arabicPeriod"/>
            </a:pPr>
            <a:r>
              <a:rPr lang="en-US" sz="1400"/>
              <a:t>knowledge (</a:t>
            </a:r>
            <a:r>
              <a:rPr lang="en-US" sz="1400" u="sng"/>
              <a:t>id</a:t>
            </a:r>
            <a:r>
              <a:rPr lang="en-US" sz="1400"/>
              <a:t>, title, description, detail, time, image, link, view)</a:t>
            </a:r>
          </a:p>
          <a:p>
            <a:pPr marL="342900" indent="-342900">
              <a:buFont typeface="+mj-lt"/>
              <a:buAutoNum type="arabicPeriod"/>
            </a:pPr>
            <a:r>
              <a:rPr lang="en-US" sz="1400"/>
              <a:t>news (</a:t>
            </a:r>
            <a:r>
              <a:rPr lang="en-US" sz="1400" u="sng"/>
              <a:t>id</a:t>
            </a:r>
            <a:r>
              <a:rPr lang="en-US" sz="1400"/>
              <a:t>, title, description, image, time, link, detail, view)</a:t>
            </a:r>
          </a:p>
          <a:p>
            <a:pPr marL="342900" indent="-342900">
              <a:buFont typeface="+mj-lt"/>
              <a:buAutoNum type="arabicPeriod"/>
            </a:pPr>
            <a:r>
              <a:rPr lang="en-US" sz="1400"/>
              <a:t>document (id, content, name, type, description)</a:t>
            </a:r>
          </a:p>
          <a:p>
            <a:pPr marL="342900" indent="-342900">
              <a:buFont typeface="+mj-lt"/>
              <a:buAutoNum type="arabicPeriod"/>
            </a:pPr>
            <a:r>
              <a:rPr lang="en-US" sz="1400"/>
              <a:t>roles (</a:t>
            </a:r>
            <a:r>
              <a:rPr lang="en-US" sz="1400" u="sng"/>
              <a:t>role_id</a:t>
            </a:r>
            <a:r>
              <a:rPr lang="en-US" sz="1400"/>
              <a:t>, name)</a:t>
            </a:r>
          </a:p>
          <a:p>
            <a:pPr marL="342900" indent="-342900">
              <a:buFont typeface="+mj-lt"/>
              <a:buAutoNum type="arabicPeriod"/>
            </a:pPr>
            <a:r>
              <a:rPr lang="en-US" sz="1400"/>
              <a:t>users (</a:t>
            </a:r>
            <a:r>
              <a:rPr lang="en-US" sz="1400" u="sng"/>
              <a:t>id</a:t>
            </a:r>
            <a:r>
              <a:rPr lang="en-US" sz="1400"/>
              <a:t>, firstname, email, phone, username, password, enable, </a:t>
            </a:r>
            <a:r>
              <a:rPr lang="en-US" sz="1400" i="1"/>
              <a:t>role_id</a:t>
            </a:r>
            <a:r>
              <a:rPr lang="en-US" sz="1400"/>
              <a:t>, birthday, </a:t>
            </a:r>
            <a:r>
              <a:rPr lang="en-US" sz="1400" smtClean="0"/>
              <a:t>     gender</a:t>
            </a:r>
            <a:r>
              <a:rPr lang="en-US" sz="1400"/>
              <a:t>, state, address)</a:t>
            </a:r>
          </a:p>
          <a:p>
            <a:pPr marL="342900" indent="-342900">
              <a:buFont typeface="+mj-lt"/>
              <a:buAutoNum type="arabicPeriod"/>
            </a:pPr>
            <a:r>
              <a:rPr lang="en-US" sz="1400"/>
              <a:t>sellers (</a:t>
            </a:r>
            <a:r>
              <a:rPr lang="en-US" sz="1400" u="sng"/>
              <a:t>id</a:t>
            </a:r>
            <a:r>
              <a:rPr lang="en-US" sz="1400"/>
              <a:t>, name, phone, address, </a:t>
            </a:r>
            <a:r>
              <a:rPr lang="en-US" sz="1400" i="1"/>
              <a:t>id_user</a:t>
            </a:r>
            <a:r>
              <a:rPr lang="en-US" sz="1400"/>
              <a:t>)</a:t>
            </a:r>
          </a:p>
          <a:p>
            <a:pPr marL="342900" indent="-342900">
              <a:buFont typeface="+mj-lt"/>
              <a:buAutoNum type="arabicPeriod"/>
            </a:pPr>
            <a:r>
              <a:rPr lang="en-US" sz="1400"/>
              <a:t>images (</a:t>
            </a:r>
            <a:r>
              <a:rPr lang="en-US" sz="1400" u="sng"/>
              <a:t>id</a:t>
            </a:r>
            <a:r>
              <a:rPr lang="en-US" sz="1400"/>
              <a:t>, homepage, introduce, utility, map, design)</a:t>
            </a:r>
          </a:p>
          <a:p>
            <a:pPr marL="342900" indent="-342900">
              <a:buFont typeface="+mj-lt"/>
              <a:buAutoNum type="arabicPeriod"/>
            </a:pPr>
            <a:r>
              <a:rPr lang="en-US" sz="1400"/>
              <a:t>projects (</a:t>
            </a:r>
            <a:r>
              <a:rPr lang="en-US" sz="1400" u="sng"/>
              <a:t>id</a:t>
            </a:r>
            <a:r>
              <a:rPr lang="en-US" sz="1400"/>
              <a:t>, title, description, sellers, </a:t>
            </a:r>
            <a:r>
              <a:rPr lang="en-US" sz="1400" i="1"/>
              <a:t>id_image</a:t>
            </a:r>
            <a:r>
              <a:rPr lang="en-US" sz="1400"/>
              <a:t>, address, overview, utility, location, vip, view, link)</a:t>
            </a:r>
          </a:p>
          <a:p>
            <a:pPr marL="342900" indent="-342900">
              <a:buFont typeface="+mj-lt"/>
              <a:buAutoNum type="arabicPeriod"/>
            </a:pPr>
            <a:r>
              <a:rPr lang="en-US" sz="1400"/>
              <a:t>contact (</a:t>
            </a:r>
            <a:r>
              <a:rPr lang="en-US" sz="1400" u="sng"/>
              <a:t>id</a:t>
            </a:r>
            <a:r>
              <a:rPr lang="en-US" sz="1400"/>
              <a:t>, name, phone, email, message, </a:t>
            </a:r>
            <a:r>
              <a:rPr lang="en-US" sz="1400" i="1"/>
              <a:t>id_project</a:t>
            </a:r>
            <a:r>
              <a:rPr lang="en-US" sz="1400"/>
              <a:t>)</a:t>
            </a:r>
          </a:p>
          <a:p>
            <a:pPr marL="342900" indent="-342900">
              <a:buFont typeface="+mj-lt"/>
              <a:buAutoNum type="arabicPeriod"/>
            </a:pPr>
            <a:r>
              <a:rPr lang="en-US" sz="1400"/>
              <a:t>lands (</a:t>
            </a:r>
            <a:r>
              <a:rPr lang="en-US" sz="1400" u="sng"/>
              <a:t>id</a:t>
            </a:r>
            <a:r>
              <a:rPr lang="en-US" sz="1400"/>
              <a:t>, title, description, price, image, create_day, link, area, location, district, type, detail, </a:t>
            </a:r>
            <a:r>
              <a:rPr lang="en-US" sz="1400" i="1" smtClean="0"/>
              <a:t>id_contact</a:t>
            </a:r>
            <a:r>
              <a:rPr lang="en-US" sz="1400"/>
              <a:t>, </a:t>
            </a:r>
            <a:r>
              <a:rPr lang="en-US" sz="1400" i="1"/>
              <a:t>id_cat</a:t>
            </a:r>
            <a:r>
              <a:rPr lang="en-US" sz="1400"/>
              <a:t>, </a:t>
            </a:r>
            <a:r>
              <a:rPr lang="en-US" sz="1400" i="1"/>
              <a:t>id_district</a:t>
            </a:r>
            <a:r>
              <a:rPr lang="en-US" sz="1400"/>
              <a:t>, active, state, view)</a:t>
            </a:r>
          </a:p>
          <a:p>
            <a:pPr marL="342900" indent="-342900">
              <a:buFont typeface="+mj-lt"/>
              <a:buAutoNum type="arabicPeriod"/>
            </a:pPr>
            <a:r>
              <a:rPr lang="en-US" sz="1400"/>
              <a:t>commentland (</a:t>
            </a:r>
            <a:r>
              <a:rPr lang="en-US" sz="1400" u="sng"/>
              <a:t>id</a:t>
            </a:r>
            <a:r>
              <a:rPr lang="en-US" sz="1400"/>
              <a:t>, name, create_day, email, cmt, </a:t>
            </a:r>
            <a:r>
              <a:rPr lang="en-US" sz="1400" i="1"/>
              <a:t>id_land</a:t>
            </a:r>
            <a:r>
              <a:rPr lang="en-US" sz="1400"/>
              <a:t>, sub_id)</a:t>
            </a:r>
          </a:p>
        </p:txBody>
      </p:sp>
      <p:sp>
        <p:nvSpPr>
          <p:cNvPr id="7" name="Text Placeholder 2"/>
          <p:cNvSpPr>
            <a:spLocks noGrp="1"/>
          </p:cNvSpPr>
          <p:nvPr>
            <p:ph type="body" sz="quarter" idx="11"/>
          </p:nvPr>
        </p:nvSpPr>
        <p:spPr>
          <a:xfrm>
            <a:off x="1146636" y="584661"/>
            <a:ext cx="5760640" cy="460629"/>
          </a:xfrm>
        </p:spPr>
        <p:txBody>
          <a:bodyPr/>
          <a:lstStyle/>
          <a:p>
            <a:pPr lvl="0"/>
            <a:r>
              <a:rPr lang="en-US" altLang="ko-KR" sz="1800" smtClean="0"/>
              <a:t>1.3.2 Xác định các tập thực thể</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1.3 Phân tích và thiết kế cơ sở dữ liệu</a:t>
            </a:r>
            <a:endParaRPr lang="en-US" sz="2400"/>
          </a:p>
        </p:txBody>
      </p:sp>
    </p:spTree>
    <p:extLst>
      <p:ext uri="{BB962C8B-B14F-4D97-AF65-F5344CB8AC3E}">
        <p14:creationId xmlns:p14="http://schemas.microsoft.com/office/powerpoint/2010/main" val="244422176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11"/>
          </p:nvPr>
        </p:nvSpPr>
        <p:spPr>
          <a:xfrm>
            <a:off x="1146636" y="584661"/>
            <a:ext cx="5760640" cy="460629"/>
          </a:xfrm>
        </p:spPr>
        <p:txBody>
          <a:bodyPr/>
          <a:lstStyle/>
          <a:p>
            <a:pPr lvl="0"/>
            <a:r>
              <a:rPr lang="en-US" altLang="ko-KR" sz="1800" smtClean="0"/>
              <a:t>1.3.3 Mô hình thực thể - mối quan hệ</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1.3 Phân tích và thiết kế cơ sở dữ liệu</a:t>
            </a:r>
            <a:endParaRPr lang="en-US" sz="240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619672" y="987573"/>
            <a:ext cx="6264696" cy="3960441"/>
          </a:xfrm>
          <a:prstGeom prst="rect">
            <a:avLst/>
          </a:prstGeom>
        </p:spPr>
      </p:pic>
    </p:spTree>
    <p:extLst>
      <p:ext uri="{BB962C8B-B14F-4D97-AF65-F5344CB8AC3E}">
        <p14:creationId xmlns:p14="http://schemas.microsoft.com/office/powerpoint/2010/main" val="70175704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a:spLocks noGrp="1"/>
          </p:cNvSpPr>
          <p:nvPr>
            <p:ph type="body" sz="quarter" idx="11"/>
          </p:nvPr>
        </p:nvSpPr>
        <p:spPr>
          <a:xfrm>
            <a:off x="827584" y="1923678"/>
            <a:ext cx="3096344" cy="936104"/>
          </a:xfrm>
        </p:spPr>
        <p:txBody>
          <a:bodyPr/>
          <a:lstStyle/>
          <a:p>
            <a:pPr lvl="0" algn="ctr"/>
            <a:r>
              <a:rPr lang="en-US" altLang="ko-KR" sz="1800" smtClean="0"/>
              <a:t>1.3.4 Mô hình cơ sở </a:t>
            </a:r>
          </a:p>
          <a:p>
            <a:pPr lvl="0" algn="ctr"/>
            <a:r>
              <a:rPr lang="en-US" altLang="ko-KR" sz="1800" smtClean="0"/>
              <a:t>dữ liệu vật lí </a:t>
            </a:r>
          </a:p>
          <a:p>
            <a:pPr lvl="0"/>
            <a:endParaRPr lang="en-US" altLang="ko-KR" sz="1800"/>
          </a:p>
          <a:p>
            <a:pPr lvl="0" algn="ctr"/>
            <a:r>
              <a:rPr lang="en-US" altLang="ko-KR" sz="1800" smtClean="0"/>
              <a:t>Database : NEWLANDS</a:t>
            </a:r>
            <a:endParaRPr lang="en-US" altLang="ko-KR" sz="1800" dirty="0"/>
          </a:p>
        </p:txBody>
      </p:sp>
      <p:sp>
        <p:nvSpPr>
          <p:cNvPr id="11" name="Text Placeholder 1"/>
          <p:cNvSpPr>
            <a:spLocks noGrp="1"/>
          </p:cNvSpPr>
          <p:nvPr>
            <p:ph type="body" sz="quarter" idx="10"/>
          </p:nvPr>
        </p:nvSpPr>
        <p:spPr>
          <a:xfrm>
            <a:off x="827584" y="123478"/>
            <a:ext cx="3168352" cy="1440160"/>
          </a:xfrm>
        </p:spPr>
        <p:txBody>
          <a:bodyPr/>
          <a:lstStyle/>
          <a:p>
            <a:r>
              <a:rPr lang="en-US" sz="2400" smtClean="0"/>
              <a:t>1.3 Phân tích và thiết kế cơ sở dữ liệu</a:t>
            </a:r>
            <a:endParaRPr lang="en-US" sz="240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995936" y="145019"/>
            <a:ext cx="4176464" cy="4859230"/>
          </a:xfrm>
          <a:prstGeom prst="rect">
            <a:avLst/>
          </a:prstGeom>
        </p:spPr>
      </p:pic>
    </p:spTree>
    <p:extLst>
      <p:ext uri="{BB962C8B-B14F-4D97-AF65-F5344CB8AC3E}">
        <p14:creationId xmlns:p14="http://schemas.microsoft.com/office/powerpoint/2010/main" val="26643385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1.4 Các bước cơ bản để thu thập dữ liệu</a:t>
            </a:r>
            <a:endParaRPr lang="ko-KR" altLang="en-US" dirty="0"/>
          </a:p>
        </p:txBody>
      </p:sp>
      <p:sp>
        <p:nvSpPr>
          <p:cNvPr id="4" name="Rectangle 2"/>
          <p:cNvSpPr/>
          <p:nvPr/>
        </p:nvSpPr>
        <p:spPr>
          <a:xfrm>
            <a:off x="0" y="3219822"/>
            <a:ext cx="9144000" cy="1923678"/>
          </a:xfrm>
          <a:custGeom>
            <a:avLst/>
            <a:gdLst/>
            <a:ahLst/>
            <a:cxnLst/>
            <a:rect l="l" t="t" r="r" b="b"/>
            <a:pathLst>
              <a:path w="9144000" h="1923678">
                <a:moveTo>
                  <a:pt x="0" y="0"/>
                </a:moveTo>
                <a:lnTo>
                  <a:pt x="1792948" y="0"/>
                </a:lnTo>
                <a:lnTo>
                  <a:pt x="1792948" y="804992"/>
                </a:lnTo>
                <a:cubicBezTo>
                  <a:pt x="1792948" y="1023721"/>
                  <a:pt x="1970263" y="1201036"/>
                  <a:pt x="2188992" y="1201036"/>
                </a:cubicBezTo>
                <a:cubicBezTo>
                  <a:pt x="2407721" y="1201036"/>
                  <a:pt x="2585036" y="1023721"/>
                  <a:pt x="2585036" y="804992"/>
                </a:cubicBezTo>
                <a:lnTo>
                  <a:pt x="2585036" y="0"/>
                </a:lnTo>
                <a:lnTo>
                  <a:pt x="3377124" y="0"/>
                </a:lnTo>
                <a:lnTo>
                  <a:pt x="3377124" y="1260140"/>
                </a:lnTo>
                <a:cubicBezTo>
                  <a:pt x="3377124" y="1478869"/>
                  <a:pt x="3554439" y="1656184"/>
                  <a:pt x="3773168" y="1656184"/>
                </a:cubicBezTo>
                <a:cubicBezTo>
                  <a:pt x="3991897" y="1656184"/>
                  <a:pt x="4169212" y="1478869"/>
                  <a:pt x="4169212" y="1260140"/>
                </a:cubicBezTo>
                <a:lnTo>
                  <a:pt x="4169212" y="0"/>
                </a:lnTo>
                <a:lnTo>
                  <a:pt x="4961300" y="0"/>
                </a:lnTo>
                <a:lnTo>
                  <a:pt x="4961300" y="540060"/>
                </a:lnTo>
                <a:cubicBezTo>
                  <a:pt x="4961300" y="758789"/>
                  <a:pt x="5138615" y="936104"/>
                  <a:pt x="5357344" y="936104"/>
                </a:cubicBezTo>
                <a:cubicBezTo>
                  <a:pt x="5576073" y="936104"/>
                  <a:pt x="5753388" y="758789"/>
                  <a:pt x="5753388" y="540060"/>
                </a:cubicBezTo>
                <a:lnTo>
                  <a:pt x="5753388" y="0"/>
                </a:lnTo>
                <a:lnTo>
                  <a:pt x="6545476" y="0"/>
                </a:lnTo>
                <a:lnTo>
                  <a:pt x="6545476" y="684076"/>
                </a:lnTo>
                <a:cubicBezTo>
                  <a:pt x="6545476" y="902805"/>
                  <a:pt x="6722791" y="1080120"/>
                  <a:pt x="6941520" y="1080120"/>
                </a:cubicBezTo>
                <a:cubicBezTo>
                  <a:pt x="7160249" y="1080120"/>
                  <a:pt x="7337564" y="902805"/>
                  <a:pt x="7337564" y="684076"/>
                </a:cubicBezTo>
                <a:lnTo>
                  <a:pt x="7337564" y="0"/>
                </a:lnTo>
                <a:lnTo>
                  <a:pt x="9144000" y="0"/>
                </a:lnTo>
                <a:lnTo>
                  <a:pt x="9144000" y="1923678"/>
                </a:lnTo>
                <a:lnTo>
                  <a:pt x="0" y="192367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5" name="Group 4"/>
          <p:cNvGrpSpPr/>
          <p:nvPr/>
        </p:nvGrpSpPr>
        <p:grpSpPr>
          <a:xfrm>
            <a:off x="1000860" y="2305663"/>
            <a:ext cx="792088" cy="2088232"/>
            <a:chOff x="1043608" y="2017631"/>
            <a:chExt cx="792088" cy="2088232"/>
          </a:xfrm>
          <a:solidFill>
            <a:schemeClr val="accent2"/>
          </a:solidFill>
        </p:grpSpPr>
        <p:sp>
          <p:nvSpPr>
            <p:cNvPr id="6" name="Rounded Rectangle 5"/>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Oval 6"/>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2585036" y="2715766"/>
            <a:ext cx="792088" cy="2088232"/>
            <a:chOff x="1043608" y="2017631"/>
            <a:chExt cx="792088" cy="2088232"/>
          </a:xfrm>
          <a:solidFill>
            <a:schemeClr val="accent2"/>
          </a:solidFill>
        </p:grpSpPr>
        <p:sp>
          <p:nvSpPr>
            <p:cNvPr id="9" name="Rounded Rectangle 8"/>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Oval 9"/>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1" name="Group 10"/>
          <p:cNvGrpSpPr/>
          <p:nvPr/>
        </p:nvGrpSpPr>
        <p:grpSpPr>
          <a:xfrm>
            <a:off x="4169212" y="2283718"/>
            <a:ext cx="792088" cy="2088232"/>
            <a:chOff x="1043608" y="2017631"/>
            <a:chExt cx="792088" cy="2088232"/>
          </a:xfrm>
          <a:solidFill>
            <a:schemeClr val="accent2"/>
          </a:solidFill>
        </p:grpSpPr>
        <p:sp>
          <p:nvSpPr>
            <p:cNvPr id="12" name="Rounded Rectangle 11"/>
            <p:cNvSpPr/>
            <p:nvPr/>
          </p:nvSpPr>
          <p:spPr>
            <a:xfrm>
              <a:off x="1043608" y="2017631"/>
              <a:ext cx="792088" cy="208823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Oval 12"/>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4" name="Group 13"/>
          <p:cNvGrpSpPr/>
          <p:nvPr/>
        </p:nvGrpSpPr>
        <p:grpSpPr>
          <a:xfrm>
            <a:off x="5753388" y="1982253"/>
            <a:ext cx="792088" cy="2533713"/>
            <a:chOff x="1043608" y="2017630"/>
            <a:chExt cx="792088" cy="2533713"/>
          </a:xfrm>
          <a:solidFill>
            <a:schemeClr val="accent2"/>
          </a:solidFill>
        </p:grpSpPr>
        <p:sp>
          <p:nvSpPr>
            <p:cNvPr id="15" name="Rounded Rectangle 14"/>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Oval 15"/>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7" name="Group 16"/>
          <p:cNvGrpSpPr/>
          <p:nvPr/>
        </p:nvGrpSpPr>
        <p:grpSpPr>
          <a:xfrm>
            <a:off x="7337564" y="2342293"/>
            <a:ext cx="792088" cy="2533713"/>
            <a:chOff x="1043608" y="2017630"/>
            <a:chExt cx="792088" cy="2533713"/>
          </a:xfrm>
          <a:solidFill>
            <a:schemeClr val="accent2"/>
          </a:solidFill>
        </p:grpSpPr>
        <p:sp>
          <p:nvSpPr>
            <p:cNvPr id="18" name="Rounded Rectangle 17"/>
            <p:cNvSpPr/>
            <p:nvPr/>
          </p:nvSpPr>
          <p:spPr>
            <a:xfrm>
              <a:off x="1043608" y="2017630"/>
              <a:ext cx="792088" cy="253371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Oval 18"/>
            <p:cNvSpPr/>
            <p:nvPr/>
          </p:nvSpPr>
          <p:spPr>
            <a:xfrm>
              <a:off x="1107856" y="2074120"/>
              <a:ext cx="663592" cy="66359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1" name="Oval 21"/>
          <p:cNvSpPr>
            <a:spLocks noChangeAspect="1"/>
          </p:cNvSpPr>
          <p:nvPr/>
        </p:nvSpPr>
        <p:spPr>
          <a:xfrm>
            <a:off x="1190841" y="2468793"/>
            <a:ext cx="418700" cy="42219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Rectangle 9"/>
          <p:cNvSpPr/>
          <p:nvPr/>
        </p:nvSpPr>
        <p:spPr>
          <a:xfrm>
            <a:off x="2826020" y="2913238"/>
            <a:ext cx="316694" cy="29645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Rectangle 16"/>
          <p:cNvSpPr/>
          <p:nvPr/>
        </p:nvSpPr>
        <p:spPr>
          <a:xfrm rot="2700000">
            <a:off x="7613729" y="2489699"/>
            <a:ext cx="246331" cy="44162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p:cNvSpPr txBox="1"/>
          <p:nvPr/>
        </p:nvSpPr>
        <p:spPr>
          <a:xfrm>
            <a:off x="2162867" y="1989052"/>
            <a:ext cx="1712521" cy="646331"/>
          </a:xfrm>
          <a:prstGeom prst="rect">
            <a:avLst/>
          </a:prstGeom>
          <a:noFill/>
        </p:spPr>
        <p:txBody>
          <a:bodyPr wrap="square" rtlCol="0" anchor="ctr">
            <a:spAutoFit/>
          </a:bodyPr>
          <a:lstStyle/>
          <a:p>
            <a:pPr algn="ctr"/>
            <a:r>
              <a:rPr lang="en-US" altLang="ko-KR" sz="1200" b="1">
                <a:solidFill>
                  <a:schemeClr val="tx1">
                    <a:lumMod val="75000"/>
                    <a:lumOff val="25000"/>
                  </a:schemeClr>
                </a:solidFill>
                <a:ea typeface="+mj-ea"/>
                <a:cs typeface="Arial" pitchFamily="34" charset="0"/>
              </a:rPr>
              <a:t>2</a:t>
            </a:r>
            <a:r>
              <a:rPr lang="en-US" altLang="ko-KR" sz="1200" b="1" smtClean="0">
                <a:solidFill>
                  <a:schemeClr val="tx1">
                    <a:lumMod val="75000"/>
                    <a:lumOff val="25000"/>
                  </a:schemeClr>
                </a:solidFill>
                <a:ea typeface="+mj-ea"/>
                <a:cs typeface="Arial" pitchFamily="34" charset="0"/>
              </a:rPr>
              <a:t>. Xác định các thẻ chứa dữ liệu cần lấy, tiến hành lấy dữ liệu</a:t>
            </a:r>
            <a:endParaRPr lang="ko-KR" altLang="en-US" sz="1200" b="1" dirty="0">
              <a:solidFill>
                <a:schemeClr val="tx1">
                  <a:lumMod val="75000"/>
                  <a:lumOff val="25000"/>
                </a:schemeClr>
              </a:solidFill>
              <a:ea typeface="+mj-ea"/>
              <a:cs typeface="Arial" pitchFamily="34" charset="0"/>
            </a:endParaRPr>
          </a:p>
        </p:txBody>
      </p:sp>
      <p:sp>
        <p:nvSpPr>
          <p:cNvPr id="41" name="TextBox 40"/>
          <p:cNvSpPr txBox="1"/>
          <p:nvPr/>
        </p:nvSpPr>
        <p:spPr>
          <a:xfrm>
            <a:off x="683568" y="1618720"/>
            <a:ext cx="1441251" cy="664998"/>
          </a:xfrm>
          <a:prstGeom prst="rect">
            <a:avLst/>
          </a:prstGeom>
          <a:noFill/>
        </p:spPr>
        <p:txBody>
          <a:bodyPr wrap="square" rtlCol="0" anchor="ctr">
            <a:spAutoFit/>
          </a:bodyPr>
          <a:lstStyle/>
          <a:p>
            <a:pPr algn="ctr"/>
            <a:r>
              <a:rPr lang="en-US" altLang="ko-KR" sz="1200" b="1" smtClean="0">
                <a:solidFill>
                  <a:schemeClr val="tx1">
                    <a:lumMod val="75000"/>
                    <a:lumOff val="25000"/>
                  </a:schemeClr>
                </a:solidFill>
                <a:ea typeface="+mj-ea"/>
                <a:cs typeface="Arial" pitchFamily="34" charset="0"/>
              </a:rPr>
              <a:t>1. Xác định website nào cho thu thập dữ liệu </a:t>
            </a:r>
            <a:endParaRPr lang="ko-KR" altLang="en-US" sz="1200" b="1" dirty="0">
              <a:solidFill>
                <a:schemeClr val="tx1">
                  <a:lumMod val="75000"/>
                  <a:lumOff val="25000"/>
                </a:schemeClr>
              </a:solidFill>
              <a:ea typeface="+mj-ea"/>
              <a:cs typeface="Arial" pitchFamily="34" charset="0"/>
            </a:endParaRPr>
          </a:p>
        </p:txBody>
      </p:sp>
      <p:sp>
        <p:nvSpPr>
          <p:cNvPr id="42" name="TextBox 41"/>
          <p:cNvSpPr txBox="1"/>
          <p:nvPr/>
        </p:nvSpPr>
        <p:spPr>
          <a:xfrm>
            <a:off x="3719026" y="1843753"/>
            <a:ext cx="1712521" cy="276999"/>
          </a:xfrm>
          <a:prstGeom prst="rect">
            <a:avLst/>
          </a:prstGeom>
          <a:noFill/>
        </p:spPr>
        <p:txBody>
          <a:bodyPr wrap="square" rtlCol="0" anchor="ctr">
            <a:spAutoFit/>
          </a:bodyPr>
          <a:lstStyle/>
          <a:p>
            <a:pPr algn="ctr"/>
            <a:r>
              <a:rPr lang="en-US" altLang="ko-KR" sz="1200" b="1" smtClean="0">
                <a:solidFill>
                  <a:schemeClr val="tx1">
                    <a:lumMod val="75000"/>
                    <a:lumOff val="25000"/>
                  </a:schemeClr>
                </a:solidFill>
                <a:ea typeface="+mj-ea"/>
                <a:cs typeface="Arial" pitchFamily="34" charset="0"/>
              </a:rPr>
              <a:t>3. Xử lý dữ liệu</a:t>
            </a:r>
            <a:endParaRPr lang="ko-KR" altLang="en-US" sz="1200" b="1" dirty="0">
              <a:solidFill>
                <a:schemeClr val="tx1">
                  <a:lumMod val="75000"/>
                  <a:lumOff val="25000"/>
                </a:schemeClr>
              </a:solidFill>
              <a:ea typeface="+mj-ea"/>
              <a:cs typeface="Arial" pitchFamily="34" charset="0"/>
            </a:endParaRPr>
          </a:p>
        </p:txBody>
      </p:sp>
      <p:sp>
        <p:nvSpPr>
          <p:cNvPr id="43" name="TextBox 42"/>
          <p:cNvSpPr txBox="1"/>
          <p:nvPr/>
        </p:nvSpPr>
        <p:spPr>
          <a:xfrm>
            <a:off x="5408225" y="1203221"/>
            <a:ext cx="1712521" cy="830997"/>
          </a:xfrm>
          <a:prstGeom prst="rect">
            <a:avLst/>
          </a:prstGeom>
          <a:noFill/>
        </p:spPr>
        <p:txBody>
          <a:bodyPr wrap="square" rtlCol="0" anchor="ctr">
            <a:spAutoFit/>
          </a:bodyPr>
          <a:lstStyle/>
          <a:p>
            <a:pPr algn="ctr"/>
            <a:r>
              <a:rPr lang="en-US" altLang="ko-KR" sz="1200" b="1">
                <a:solidFill>
                  <a:schemeClr val="tx1">
                    <a:lumMod val="75000"/>
                    <a:lumOff val="25000"/>
                  </a:schemeClr>
                </a:solidFill>
                <a:ea typeface="+mj-ea"/>
                <a:cs typeface="Arial" pitchFamily="34" charset="0"/>
              </a:rPr>
              <a:t>4</a:t>
            </a:r>
            <a:r>
              <a:rPr lang="en-US" altLang="ko-KR" sz="1200" b="1" smtClean="0">
                <a:solidFill>
                  <a:schemeClr val="tx1">
                    <a:lumMod val="75000"/>
                    <a:lumOff val="25000"/>
                  </a:schemeClr>
                </a:solidFill>
                <a:ea typeface="+mj-ea"/>
                <a:cs typeface="Arial" pitchFamily="34" charset="0"/>
              </a:rPr>
              <a:t>. Xác định cấu trúc cơ sở dữ liệu để lưu trữ, kết nối database và lưu dữ liệu</a:t>
            </a:r>
            <a:endParaRPr lang="ko-KR" altLang="en-US" sz="1200" b="1" dirty="0">
              <a:solidFill>
                <a:schemeClr val="tx1">
                  <a:lumMod val="75000"/>
                  <a:lumOff val="25000"/>
                </a:schemeClr>
              </a:solidFill>
              <a:ea typeface="+mj-ea"/>
              <a:cs typeface="Arial" pitchFamily="34" charset="0"/>
            </a:endParaRPr>
          </a:p>
        </p:txBody>
      </p:sp>
      <p:sp>
        <p:nvSpPr>
          <p:cNvPr id="44" name="TextBox 43"/>
          <p:cNvSpPr txBox="1"/>
          <p:nvPr/>
        </p:nvSpPr>
        <p:spPr>
          <a:xfrm>
            <a:off x="6877347" y="1955815"/>
            <a:ext cx="1712521" cy="276999"/>
          </a:xfrm>
          <a:prstGeom prst="rect">
            <a:avLst/>
          </a:prstGeom>
          <a:noFill/>
        </p:spPr>
        <p:txBody>
          <a:bodyPr wrap="square" rtlCol="0" anchor="ctr">
            <a:spAutoFit/>
          </a:bodyPr>
          <a:lstStyle/>
          <a:p>
            <a:pPr algn="ctr"/>
            <a:r>
              <a:rPr lang="en-US" altLang="ko-KR" sz="1200" b="1">
                <a:solidFill>
                  <a:schemeClr val="tx1">
                    <a:lumMod val="75000"/>
                    <a:lumOff val="25000"/>
                  </a:schemeClr>
                </a:solidFill>
                <a:ea typeface="+mj-ea"/>
                <a:cs typeface="Arial" pitchFamily="34" charset="0"/>
              </a:rPr>
              <a:t>5</a:t>
            </a:r>
            <a:r>
              <a:rPr lang="en-US" altLang="ko-KR" sz="1200" b="1" smtClean="0">
                <a:solidFill>
                  <a:schemeClr val="tx1">
                    <a:lumMod val="75000"/>
                    <a:lumOff val="25000"/>
                  </a:schemeClr>
                </a:solidFill>
                <a:ea typeface="+mj-ea"/>
                <a:cs typeface="Arial" pitchFamily="34" charset="0"/>
              </a:rPr>
              <a:t>. Xử lý trùng tin</a:t>
            </a:r>
            <a:endParaRPr lang="ko-KR" altLang="en-US" sz="1200" b="1" dirty="0">
              <a:solidFill>
                <a:schemeClr val="tx1">
                  <a:lumMod val="75000"/>
                  <a:lumOff val="25000"/>
                </a:schemeClr>
              </a:solidFill>
              <a:ea typeface="+mj-ea"/>
              <a:cs typeface="Arial" pitchFamily="34" charset="0"/>
            </a:endParaRPr>
          </a:p>
        </p:txBody>
      </p:sp>
      <p:sp>
        <p:nvSpPr>
          <p:cNvPr id="46" name="Round Same Side Corner Rectangle 36"/>
          <p:cNvSpPr/>
          <p:nvPr/>
        </p:nvSpPr>
        <p:spPr>
          <a:xfrm>
            <a:off x="5961834" y="2159503"/>
            <a:ext cx="410366" cy="307780"/>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rapezoid 13"/>
          <p:cNvSpPr/>
          <p:nvPr/>
        </p:nvSpPr>
        <p:spPr>
          <a:xfrm>
            <a:off x="4328734" y="2503570"/>
            <a:ext cx="473043" cy="33686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rgbClr val="FFCE29"/>
              </a:solidFill>
            </a:endParaRPr>
          </a:p>
        </p:txBody>
      </p:sp>
    </p:spTree>
    <p:extLst>
      <p:ext uri="{BB962C8B-B14F-4D97-AF65-F5344CB8AC3E}">
        <p14:creationId xmlns:p14="http://schemas.microsoft.com/office/powerpoint/2010/main" val="2946502674"/>
      </p:ext>
    </p:extLst>
  </p:cSld>
  <p:clrMapOvr>
    <a:masterClrMapping/>
  </p:clrMapOvr>
  <p:transition spd="slow">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738664"/>
          </a:xfrm>
          <a:prstGeom prst="rect">
            <a:avLst/>
          </a:prstGeom>
          <a:noFill/>
        </p:spPr>
        <p:txBody>
          <a:bodyPr wrap="square" rtlCol="0">
            <a:spAutoFit/>
          </a:bodyPr>
          <a:lstStyle/>
          <a:p>
            <a:r>
              <a:rPr lang="en-US" sz="1400"/>
              <a:t>Để có thể crawl được dữ liệu, trước hết ta phải xem </a:t>
            </a:r>
            <a:r>
              <a:rPr lang="en-US" sz="1400" i="1"/>
              <a:t>trang web ta muốn crawl có bị chặn request hay không?</a:t>
            </a:r>
            <a:endParaRPr lang="en-US" sz="1400"/>
          </a:p>
          <a:p>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lgn="ctr"/>
            <a:r>
              <a:rPr lang="en-US" altLang="ko-KR" sz="1800"/>
              <a:t>c</a:t>
            </a:r>
            <a:r>
              <a:rPr lang="en-US" altLang="ko-KR" sz="1800" smtClean="0"/>
              <a:t>afeland.vn, kenhbds.vn, muabannhadat.vn</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1.4.1 Xác định website nào cho thu thập dữ liệu</a:t>
            </a:r>
            <a:endParaRPr lang="en-US" sz="240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491880" y="1563638"/>
            <a:ext cx="5544616" cy="3456383"/>
          </a:xfrm>
          <a:prstGeom prst="rect">
            <a:avLst/>
          </a:prstGeom>
        </p:spPr>
      </p:pic>
      <p:sp>
        <p:nvSpPr>
          <p:cNvPr id="6" name="TextBox 5"/>
          <p:cNvSpPr txBox="1"/>
          <p:nvPr/>
        </p:nvSpPr>
        <p:spPr>
          <a:xfrm>
            <a:off x="539552" y="1635646"/>
            <a:ext cx="2952328" cy="3108543"/>
          </a:xfrm>
          <a:prstGeom prst="rect">
            <a:avLst/>
          </a:prstGeom>
          <a:noFill/>
        </p:spPr>
        <p:txBody>
          <a:bodyPr wrap="square" rtlCol="0">
            <a:spAutoFit/>
          </a:bodyPr>
          <a:lstStyle/>
          <a:p>
            <a:r>
              <a:rPr lang="en-US" sz="1400" b="1"/>
              <a:t>Cách 1: </a:t>
            </a:r>
            <a:endParaRPr lang="en-US" sz="1400" b="1" smtClean="0"/>
          </a:p>
          <a:p>
            <a:r>
              <a:rPr lang="en-US" sz="1400" smtClean="0"/>
              <a:t>Trên </a:t>
            </a:r>
            <a:r>
              <a:rPr lang="en-US" sz="1400"/>
              <a:t>trình duyệt Google </a:t>
            </a:r>
            <a:r>
              <a:rPr lang="en-US" sz="1400" smtClean="0"/>
              <a:t>Chrome </a:t>
            </a:r>
          </a:p>
          <a:p>
            <a:r>
              <a:rPr lang="en-US" sz="1400" smtClean="0"/>
              <a:t>-&gt; truy </a:t>
            </a:r>
            <a:r>
              <a:rPr lang="en-US" sz="1400"/>
              <a:t>cập vào trang web mà ta </a:t>
            </a:r>
            <a:r>
              <a:rPr lang="en-US" sz="1400" smtClean="0"/>
              <a:t>  muốn </a:t>
            </a:r>
            <a:r>
              <a:rPr lang="en-US" sz="1400"/>
              <a:t>crawl. </a:t>
            </a:r>
            <a:endParaRPr lang="en-US" sz="1400" smtClean="0"/>
          </a:p>
          <a:p>
            <a:r>
              <a:rPr lang="en-US" sz="1400" smtClean="0"/>
              <a:t>-&gt; Nhấp </a:t>
            </a:r>
            <a:r>
              <a:rPr lang="en-US" sz="1400"/>
              <a:t>phải chuột </a:t>
            </a:r>
            <a:endParaRPr lang="en-US" sz="1400" smtClean="0"/>
          </a:p>
          <a:p>
            <a:r>
              <a:rPr lang="en-US" sz="1400" smtClean="0"/>
              <a:t>-&gt; </a:t>
            </a:r>
            <a:r>
              <a:rPr lang="en-US" sz="1400"/>
              <a:t>chọn </a:t>
            </a:r>
            <a:r>
              <a:rPr lang="en-US" sz="1400" i="1" smtClean="0"/>
              <a:t>Inspect</a:t>
            </a:r>
          </a:p>
          <a:p>
            <a:r>
              <a:rPr lang="en-US" sz="1400" smtClean="0"/>
              <a:t>-&gt; </a:t>
            </a:r>
            <a:r>
              <a:rPr lang="en-US" sz="1400"/>
              <a:t>mở ra cửa sổ công cụ dành </a:t>
            </a:r>
            <a:r>
              <a:rPr lang="en-US" sz="1400" smtClean="0"/>
              <a:t>cho </a:t>
            </a:r>
            <a:r>
              <a:rPr lang="en-US" sz="1400"/>
              <a:t>người lập trình </a:t>
            </a:r>
            <a:endParaRPr lang="en-US" sz="1400" smtClean="0"/>
          </a:p>
          <a:p>
            <a:r>
              <a:rPr lang="en-US" sz="1400" smtClean="0"/>
              <a:t>-&gt; Chọn </a:t>
            </a:r>
            <a:r>
              <a:rPr lang="en-US" sz="1400"/>
              <a:t>tab </a:t>
            </a:r>
            <a:r>
              <a:rPr lang="en-US" sz="1400" smtClean="0"/>
              <a:t>Network, rồi </a:t>
            </a:r>
            <a:r>
              <a:rPr lang="en-US" sz="1400" i="1" smtClean="0"/>
              <a:t>refresh</a:t>
            </a:r>
            <a:r>
              <a:rPr lang="en-US" sz="1400" smtClean="0"/>
              <a:t> </a:t>
            </a:r>
            <a:r>
              <a:rPr lang="en-US" sz="1400"/>
              <a:t>lại trang web. </a:t>
            </a:r>
            <a:endParaRPr lang="en-US" sz="1400" smtClean="0"/>
          </a:p>
          <a:p>
            <a:r>
              <a:rPr lang="en-US" sz="1400" smtClean="0"/>
              <a:t>Sau </a:t>
            </a:r>
            <a:r>
              <a:rPr lang="en-US" sz="1400"/>
              <a:t>khi trang web được </a:t>
            </a:r>
            <a:r>
              <a:rPr lang="en-US" sz="1400" smtClean="0"/>
              <a:t>refresh</a:t>
            </a:r>
            <a:r>
              <a:rPr lang="en-US" sz="1400"/>
              <a:t>, </a:t>
            </a:r>
            <a:r>
              <a:rPr lang="en-US" sz="1400" smtClean="0"/>
              <a:t>  chọn </a:t>
            </a:r>
            <a:r>
              <a:rPr lang="en-US" sz="1400"/>
              <a:t>một địa chỉ bất kỳ tại </a:t>
            </a:r>
            <a:r>
              <a:rPr lang="en-US" sz="1400" smtClean="0"/>
              <a:t>bên </a:t>
            </a:r>
            <a:r>
              <a:rPr lang="en-US" sz="1400"/>
              <a:t>trái của Developer </a:t>
            </a:r>
            <a:r>
              <a:rPr lang="en-US" sz="1400" smtClean="0"/>
              <a:t>Tools </a:t>
            </a:r>
          </a:p>
          <a:p>
            <a:r>
              <a:rPr lang="en-US" sz="1400" smtClean="0"/>
              <a:t>-&gt; Http </a:t>
            </a:r>
            <a:r>
              <a:rPr lang="en-US" sz="1400"/>
              <a:t>Headers</a:t>
            </a:r>
          </a:p>
        </p:txBody>
      </p:sp>
    </p:spTree>
    <p:extLst>
      <p:ext uri="{BB962C8B-B14F-4D97-AF65-F5344CB8AC3E}">
        <p14:creationId xmlns:p14="http://schemas.microsoft.com/office/powerpoint/2010/main" val="415751731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738664"/>
          </a:xfrm>
          <a:prstGeom prst="rect">
            <a:avLst/>
          </a:prstGeom>
          <a:noFill/>
        </p:spPr>
        <p:txBody>
          <a:bodyPr wrap="square" rtlCol="0">
            <a:spAutoFit/>
          </a:bodyPr>
          <a:lstStyle/>
          <a:p>
            <a:r>
              <a:rPr lang="en-US" sz="1400"/>
              <a:t>Để có thể crawl được dữ liệu, trước hết ta phải xem </a:t>
            </a:r>
            <a:r>
              <a:rPr lang="en-US" sz="1400" i="1"/>
              <a:t>trang web ta muốn crawl có bị chặn request hay không?</a:t>
            </a:r>
            <a:endParaRPr lang="en-US" sz="1400"/>
          </a:p>
          <a:p>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lgn="ctr"/>
            <a:r>
              <a:rPr lang="en-US" altLang="ko-KR" sz="1800"/>
              <a:t>c</a:t>
            </a:r>
            <a:r>
              <a:rPr lang="en-US" altLang="ko-KR" sz="1800" smtClean="0"/>
              <a:t>afeland.vn, kenhbds.vn, muabannhadat.vn</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1.4.1 Xác định website nào cho thu thập dữ liệu</a:t>
            </a:r>
            <a:endParaRPr lang="en-US" sz="2400"/>
          </a:p>
        </p:txBody>
      </p:sp>
      <p:sp>
        <p:nvSpPr>
          <p:cNvPr id="6" name="TextBox 5"/>
          <p:cNvSpPr txBox="1"/>
          <p:nvPr/>
        </p:nvSpPr>
        <p:spPr>
          <a:xfrm>
            <a:off x="1115616" y="2213102"/>
            <a:ext cx="3600400" cy="1384995"/>
          </a:xfrm>
          <a:prstGeom prst="rect">
            <a:avLst/>
          </a:prstGeom>
          <a:noFill/>
        </p:spPr>
        <p:txBody>
          <a:bodyPr wrap="square" rtlCol="0">
            <a:spAutoFit/>
          </a:bodyPr>
          <a:lstStyle/>
          <a:p>
            <a:r>
              <a:rPr lang="en-US" sz="1400" b="1"/>
              <a:t>X-XSS-Protection</a:t>
            </a:r>
            <a:r>
              <a:rPr lang="en-US" sz="1400"/>
              <a:t>: 1; mode=block</a:t>
            </a:r>
            <a:r>
              <a:rPr lang="en-US" sz="1400" smtClean="0"/>
              <a:t>.</a:t>
            </a:r>
          </a:p>
          <a:p>
            <a:r>
              <a:rPr lang="en-US" sz="1400" smtClean="0"/>
              <a:t> </a:t>
            </a:r>
          </a:p>
          <a:p>
            <a:r>
              <a:rPr lang="en-US" sz="1400" smtClean="0"/>
              <a:t>Nghĩa </a:t>
            </a:r>
            <a:r>
              <a:rPr lang="en-US" sz="1400"/>
              <a:t>là trang web này đang được bảo vệ, vì vậy khi ta request sẽ không thể lấy được dữ liệu ta cần. Vì vậy, ta không lấy được </a:t>
            </a:r>
            <a:r>
              <a:rPr lang="en-US" sz="1400" smtClean="0"/>
              <a:t>  những </a:t>
            </a:r>
            <a:r>
              <a:rPr lang="en-US" sz="1400"/>
              <a:t>trang web được bảo vệ này.</a:t>
            </a: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4716016" y="1805781"/>
            <a:ext cx="3790315" cy="2199640"/>
          </a:xfrm>
          <a:prstGeom prst="rect">
            <a:avLst/>
          </a:prstGeom>
        </p:spPr>
      </p:pic>
    </p:spTree>
    <p:extLst>
      <p:ext uri="{BB962C8B-B14F-4D97-AF65-F5344CB8AC3E}">
        <p14:creationId xmlns:p14="http://schemas.microsoft.com/office/powerpoint/2010/main" val="2445185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738664"/>
          </a:xfrm>
          <a:prstGeom prst="rect">
            <a:avLst/>
          </a:prstGeom>
          <a:noFill/>
        </p:spPr>
        <p:txBody>
          <a:bodyPr wrap="square" rtlCol="0">
            <a:spAutoFit/>
          </a:bodyPr>
          <a:lstStyle/>
          <a:p>
            <a:r>
              <a:rPr lang="en-US" sz="1400"/>
              <a:t>Để có thể crawl được dữ liệu, trước hết ta phải xem </a:t>
            </a:r>
            <a:r>
              <a:rPr lang="en-US" sz="1400" i="1"/>
              <a:t>trang web ta muốn crawl có bị chặn request hay không?</a:t>
            </a:r>
            <a:endParaRPr lang="en-US" sz="1400"/>
          </a:p>
          <a:p>
            <a:endParaRPr lang="en-US" sz="1400"/>
          </a:p>
        </p:txBody>
      </p:sp>
      <p:sp>
        <p:nvSpPr>
          <p:cNvPr id="7" name="Text Placeholder 2"/>
          <p:cNvSpPr>
            <a:spLocks noGrp="1"/>
          </p:cNvSpPr>
          <p:nvPr>
            <p:ph type="body" sz="quarter" idx="11"/>
          </p:nvPr>
        </p:nvSpPr>
        <p:spPr>
          <a:xfrm>
            <a:off x="1146636" y="584661"/>
            <a:ext cx="5760640" cy="460629"/>
          </a:xfrm>
        </p:spPr>
        <p:txBody>
          <a:bodyPr/>
          <a:lstStyle/>
          <a:p>
            <a:pPr lvl="0" algn="ctr"/>
            <a:r>
              <a:rPr lang="en-US" altLang="ko-KR" sz="1800"/>
              <a:t>c</a:t>
            </a:r>
            <a:r>
              <a:rPr lang="en-US" altLang="ko-KR" sz="1800" smtClean="0"/>
              <a:t>afeland.vn, kenhbds.vn, muabannhadat.vn</a:t>
            </a:r>
            <a:endParaRPr lang="en-US" altLang="ko-KR" sz="1800" dirty="0"/>
          </a:p>
        </p:txBody>
      </p:sp>
      <p:sp>
        <p:nvSpPr>
          <p:cNvPr id="11" name="Text Placeholder 1"/>
          <p:cNvSpPr>
            <a:spLocks noGrp="1"/>
          </p:cNvSpPr>
          <p:nvPr>
            <p:ph type="body" sz="quarter" idx="10"/>
          </p:nvPr>
        </p:nvSpPr>
        <p:spPr>
          <a:xfrm>
            <a:off x="827584" y="123478"/>
            <a:ext cx="8388424" cy="576064"/>
          </a:xfrm>
        </p:spPr>
        <p:txBody>
          <a:bodyPr/>
          <a:lstStyle/>
          <a:p>
            <a:r>
              <a:rPr lang="en-US" sz="2400" smtClean="0"/>
              <a:t>1.4.1 Xác định website nào cho thu thập dữ liệu</a:t>
            </a:r>
            <a:endParaRPr lang="en-US" sz="2400"/>
          </a:p>
        </p:txBody>
      </p:sp>
      <p:sp>
        <p:nvSpPr>
          <p:cNvPr id="6" name="TextBox 5"/>
          <p:cNvSpPr txBox="1"/>
          <p:nvPr/>
        </p:nvSpPr>
        <p:spPr>
          <a:xfrm>
            <a:off x="1148904" y="1851670"/>
            <a:ext cx="7167512" cy="2677656"/>
          </a:xfrm>
          <a:prstGeom prst="rect">
            <a:avLst/>
          </a:prstGeom>
          <a:noFill/>
        </p:spPr>
        <p:txBody>
          <a:bodyPr wrap="square" rtlCol="0">
            <a:spAutoFit/>
          </a:bodyPr>
          <a:lstStyle/>
          <a:p>
            <a:r>
              <a:rPr lang="en-US" sz="1400" b="1"/>
              <a:t>Cách 2: </a:t>
            </a:r>
            <a:endParaRPr lang="en-US" sz="1400" b="1" smtClean="0"/>
          </a:p>
          <a:p>
            <a:r>
              <a:rPr lang="en-US" sz="1400" smtClean="0"/>
              <a:t>Chạy </a:t>
            </a:r>
            <a:r>
              <a:rPr lang="en-US" sz="1400"/>
              <a:t>thử trang </a:t>
            </a:r>
            <a:r>
              <a:rPr lang="en-US" sz="1400" smtClean="0"/>
              <a:t>ta </a:t>
            </a:r>
            <a:r>
              <a:rPr lang="en-US" sz="1400"/>
              <a:t>cần lấy với đoạn code như sau: </a:t>
            </a:r>
          </a:p>
          <a:p>
            <a:pPr lvl="1"/>
            <a:r>
              <a:rPr lang="en-US" sz="1400"/>
              <a:t>&lt;?php</a:t>
            </a:r>
          </a:p>
          <a:p>
            <a:pPr lvl="2"/>
            <a:r>
              <a:rPr lang="en-US" sz="1400"/>
              <a:t>require "dbCon.php";</a:t>
            </a:r>
          </a:p>
          <a:p>
            <a:pPr lvl="2"/>
            <a:r>
              <a:rPr lang="en-US" sz="1400"/>
              <a:t>require "simple_html_dom.php";</a:t>
            </a:r>
          </a:p>
          <a:p>
            <a:pPr lvl="2"/>
            <a:r>
              <a:rPr lang="en-US" sz="1400"/>
              <a:t>$get = file_get_html("https://cafeland.vn/");</a:t>
            </a:r>
          </a:p>
          <a:p>
            <a:pPr lvl="2"/>
            <a:r>
              <a:rPr lang="en-US" sz="1400"/>
              <a:t>echo $get;</a:t>
            </a:r>
          </a:p>
          <a:p>
            <a:pPr lvl="1"/>
            <a:r>
              <a:rPr lang="en-US" sz="1400" smtClean="0"/>
              <a:t>?&gt;</a:t>
            </a:r>
          </a:p>
          <a:p>
            <a:pPr marL="285750" indent="-285750">
              <a:buFont typeface="Wingdings" pitchFamily="2" charset="2"/>
              <a:buChar char="v"/>
            </a:pPr>
            <a:endParaRPr lang="en-US" sz="1400"/>
          </a:p>
          <a:p>
            <a:pPr marL="285750" indent="-285750">
              <a:buFont typeface="Wingdings" pitchFamily="2" charset="2"/>
              <a:buChar char="v"/>
            </a:pPr>
            <a:r>
              <a:rPr lang="en-US" sz="1400"/>
              <a:t>Các công cụ crawler rất khó crawl với những menu JavaScript, pop-up, những menu drop-down và các thanh công cụ flash.</a:t>
            </a:r>
          </a:p>
          <a:p>
            <a:endParaRPr lang="en-US" sz="1400"/>
          </a:p>
        </p:txBody>
      </p:sp>
    </p:spTree>
    <p:extLst>
      <p:ext uri="{BB962C8B-B14F-4D97-AF65-F5344CB8AC3E}">
        <p14:creationId xmlns:p14="http://schemas.microsoft.com/office/powerpoint/2010/main" val="2828128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848872" cy="1384995"/>
          </a:xfrm>
          <a:prstGeom prst="rect">
            <a:avLst/>
          </a:prstGeom>
          <a:noFill/>
        </p:spPr>
        <p:txBody>
          <a:bodyPr wrap="square" rtlCol="0">
            <a:spAutoFit/>
          </a:bodyPr>
          <a:lstStyle/>
          <a:p>
            <a:r>
              <a:rPr lang="en-US" sz="1400"/>
              <a:t>Điều thứ hai cần lưu ý khi ta crawl dữ liệu đó là: </a:t>
            </a:r>
            <a:r>
              <a:rPr lang="en-US" sz="1400" i="1" smtClean="0"/>
              <a:t>Trang </a:t>
            </a:r>
            <a:r>
              <a:rPr lang="en-US" sz="1400" i="1"/>
              <a:t>web ta muốn crawl có cấu trúc có ổn định hay không? </a:t>
            </a:r>
            <a:endParaRPr lang="en-US" sz="1400" i="1" smtClean="0"/>
          </a:p>
          <a:p>
            <a:r>
              <a:rPr lang="en-US" sz="1400" smtClean="0"/>
              <a:t>Một </a:t>
            </a:r>
            <a:r>
              <a:rPr lang="en-US" sz="1400"/>
              <a:t>trang web nếu có cấu trúc ổn định thì ta sẽ dễ dàng lấy dữ liệu hơn là một trang web cấu trúc mỗi trang một định dạng khác nhau bởi vì khi ta crawl sẽ dựa chủ yếu trên các thẻ để lấy được </a:t>
            </a:r>
            <a:r>
              <a:rPr lang="en-US" sz="1400" smtClean="0"/>
              <a:t>  dữ </a:t>
            </a:r>
            <a:r>
              <a:rPr lang="en-US" sz="1400"/>
              <a:t>liệu.</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1.4.2 Xác định các thẻ chứa dữ liệu cần lấy =&gt; lấy dữ liệu </a:t>
            </a:r>
            <a:endParaRPr lang="en-US" sz="2400"/>
          </a:p>
        </p:txBody>
      </p:sp>
      <p:sp>
        <p:nvSpPr>
          <p:cNvPr id="6" name="TextBox 5"/>
          <p:cNvSpPr txBox="1"/>
          <p:nvPr/>
        </p:nvSpPr>
        <p:spPr>
          <a:xfrm>
            <a:off x="1043608" y="2348069"/>
            <a:ext cx="2160240" cy="1815882"/>
          </a:xfrm>
          <a:prstGeom prst="rect">
            <a:avLst/>
          </a:prstGeom>
          <a:noFill/>
        </p:spPr>
        <p:txBody>
          <a:bodyPr wrap="square" rtlCol="0">
            <a:spAutoFit/>
          </a:bodyPr>
          <a:lstStyle/>
          <a:p>
            <a:r>
              <a:rPr lang="en-US" sz="1400"/>
              <a:t>Từ trang cha, ta duyệt </a:t>
            </a:r>
            <a:r>
              <a:rPr lang="en-US" sz="1400" smtClean="0"/>
              <a:t>  các </a:t>
            </a:r>
            <a:r>
              <a:rPr lang="en-US" sz="1400"/>
              <a:t>thẻ html thông qua </a:t>
            </a:r>
            <a:r>
              <a:rPr lang="en-US" sz="1400" smtClean="0"/>
              <a:t>  id</a:t>
            </a:r>
            <a:r>
              <a:rPr lang="en-US" sz="1400"/>
              <a:t>, class hoăc thuộc tính </a:t>
            </a:r>
            <a:r>
              <a:rPr lang="en-US" sz="1400" smtClean="0"/>
              <a:t>    của </a:t>
            </a:r>
            <a:r>
              <a:rPr lang="en-US" sz="1400"/>
              <a:t>nó để lấy được các </a:t>
            </a:r>
            <a:r>
              <a:rPr lang="en-US" sz="1400" smtClean="0"/>
              <a:t> link </a:t>
            </a:r>
            <a:r>
              <a:rPr lang="en-US" sz="1400"/>
              <a:t>của các bài chi tiết. Từ đó ta sẽ lấy được </a:t>
            </a:r>
            <a:r>
              <a:rPr lang="en-US" sz="1400" smtClean="0"/>
              <a:t>     thông </a:t>
            </a:r>
            <a:r>
              <a:rPr lang="en-US" sz="1400"/>
              <a:t>tin của từng bài cụ thể.</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3238014" y="1923678"/>
            <a:ext cx="5798481" cy="3096344"/>
          </a:xfrm>
          <a:prstGeom prst="rect">
            <a:avLst/>
          </a:prstGeom>
        </p:spPr>
      </p:pic>
    </p:spTree>
    <p:extLst>
      <p:ext uri="{BB962C8B-B14F-4D97-AF65-F5344CB8AC3E}">
        <p14:creationId xmlns:p14="http://schemas.microsoft.com/office/powerpoint/2010/main" val="137332397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848872" cy="954107"/>
          </a:xfrm>
          <a:prstGeom prst="rect">
            <a:avLst/>
          </a:prstGeom>
          <a:noFill/>
        </p:spPr>
        <p:txBody>
          <a:bodyPr wrap="square" rtlCol="0">
            <a:spAutoFit/>
          </a:bodyPr>
          <a:lstStyle/>
          <a:p>
            <a:r>
              <a:rPr lang="en-US" sz="1400"/>
              <a:t>Khi lấy dữ liệu về,  dữ liệu ta cần lấy sẽ bị dính với các ký tự hoặc chuỗi kí tự mà ta ko muốn lấy nó, ta phải xử lý sao cho dữ liệu sạch và đẹp để chuẩn bị đưa vào bảng database. Ta dùng các cú pháp thay kí tự, thay chuỗi, đổi kiểu thời gian,…</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1.4.3 Xử lý dữ liệu</a:t>
            </a:r>
            <a:endParaRPr lang="en-US" sz="2400"/>
          </a:p>
        </p:txBody>
      </p:sp>
      <p:sp>
        <p:nvSpPr>
          <p:cNvPr id="6" name="TextBox 5"/>
          <p:cNvSpPr txBox="1"/>
          <p:nvPr/>
        </p:nvSpPr>
        <p:spPr>
          <a:xfrm>
            <a:off x="1259632" y="2211710"/>
            <a:ext cx="7128792" cy="1384995"/>
          </a:xfrm>
          <a:prstGeom prst="rect">
            <a:avLst/>
          </a:prstGeom>
          <a:noFill/>
        </p:spPr>
        <p:txBody>
          <a:bodyPr wrap="square" rtlCol="0">
            <a:spAutoFit/>
          </a:bodyPr>
          <a:lstStyle/>
          <a:p>
            <a:pPr lvl="0"/>
            <a:r>
              <a:rPr lang="en-US" sz="1400"/>
              <a:t>Cú pháp thay kí tự, thay </a:t>
            </a:r>
            <a:r>
              <a:rPr lang="en-US" sz="1400" smtClean="0"/>
              <a:t>chuỗi:</a:t>
            </a:r>
          </a:p>
          <a:p>
            <a:pPr lvl="0"/>
            <a:r>
              <a:rPr lang="en-US" sz="1400">
                <a:solidFill>
                  <a:srgbClr val="C00000"/>
                </a:solidFill>
              </a:rPr>
              <a:t> </a:t>
            </a:r>
            <a:r>
              <a:rPr lang="en-US" sz="1400" smtClean="0">
                <a:solidFill>
                  <a:srgbClr val="C00000"/>
                </a:solidFill>
              </a:rPr>
              <a:t>        str_replace</a:t>
            </a:r>
            <a:r>
              <a:rPr lang="en-US" sz="1400">
                <a:solidFill>
                  <a:srgbClr val="C00000"/>
                </a:solidFill>
              </a:rPr>
              <a:t>($chuoi_tim, $chuoi_thay_the, $chuoi_goc)</a:t>
            </a:r>
          </a:p>
          <a:p>
            <a:r>
              <a:rPr lang="en-US" sz="1400">
                <a:solidFill>
                  <a:srgbClr val="C00000"/>
                </a:solidFill>
              </a:rPr>
              <a:t>		</a:t>
            </a:r>
          </a:p>
          <a:p>
            <a:pPr lvl="0"/>
            <a:r>
              <a:rPr lang="en-US" sz="1400"/>
              <a:t>Cú pháp đổi kiểu chuỗi thời gian:</a:t>
            </a:r>
          </a:p>
          <a:p>
            <a:pPr lvl="1"/>
            <a:r>
              <a:rPr lang="en-US" sz="1400">
                <a:solidFill>
                  <a:srgbClr val="C00000"/>
                </a:solidFill>
              </a:rPr>
              <a:t>$time1 = DateTime::createFromFormat(' dinh_dang_thoi_gian_hien_tai ',$time);</a:t>
            </a:r>
          </a:p>
          <a:p>
            <a:pPr lvl="1"/>
            <a:r>
              <a:rPr lang="en-US" sz="1400">
                <a:solidFill>
                  <a:srgbClr val="C00000"/>
                </a:solidFill>
              </a:rPr>
              <a:t>$time2 = $time1-&gt;format(' dinh_dang_thoi_gian_se_hien_thi</a:t>
            </a:r>
            <a:r>
              <a:rPr lang="en-US" sz="1400" smtClean="0">
                <a:solidFill>
                  <a:srgbClr val="C00000"/>
                </a:solidFill>
              </a:rPr>
              <a:t>');</a:t>
            </a:r>
            <a:endParaRPr lang="en-US" sz="1400">
              <a:solidFill>
                <a:srgbClr val="C00000"/>
              </a:solidFill>
            </a:endParaRPr>
          </a:p>
        </p:txBody>
      </p:sp>
    </p:spTree>
    <p:extLst>
      <p:ext uri="{BB962C8B-B14F-4D97-AF65-F5344CB8AC3E}">
        <p14:creationId xmlns:p14="http://schemas.microsoft.com/office/powerpoint/2010/main" val="278883692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848872" cy="954107"/>
          </a:xfrm>
          <a:prstGeom prst="rect">
            <a:avLst/>
          </a:prstGeom>
          <a:noFill/>
        </p:spPr>
        <p:txBody>
          <a:bodyPr wrap="square" rtlCol="0">
            <a:spAutoFit/>
          </a:bodyPr>
          <a:lstStyle/>
          <a:p>
            <a:pPr marL="342900" indent="-342900">
              <a:buFont typeface="+mj-lt"/>
              <a:buAutoNum type="arabicPeriod"/>
            </a:pPr>
            <a:r>
              <a:rPr lang="en-US" sz="1400"/>
              <a:t>Ta có bảng cơ sở dữ liệu quan hệ đã có trong mục </a:t>
            </a:r>
            <a:r>
              <a:rPr lang="en-US" sz="1400" smtClean="0"/>
              <a:t>1.3.4</a:t>
            </a:r>
          </a:p>
          <a:p>
            <a:pPr marL="342900" indent="-342900">
              <a:buFont typeface="+mj-lt"/>
              <a:buAutoNum type="arabicPeriod"/>
            </a:pPr>
            <a:r>
              <a:rPr lang="en-US" sz="1400" smtClean="0"/>
              <a:t>Từ đó ta kết nối với database newlands.</a:t>
            </a:r>
          </a:p>
          <a:p>
            <a:pPr marL="342900" lvl="0" indent="-342900">
              <a:buFont typeface="+mj-lt"/>
              <a:buAutoNum type="arabicPeriod"/>
            </a:pPr>
            <a:r>
              <a:rPr lang="en-US" sz="1400"/>
              <a:t>Rồi ta chèn dữ liệu vào database bằng các câu lệnh insert into, update.</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1.4.4 Lưu dữ liệu vào database </a:t>
            </a:r>
            <a:endParaRPr lang="en-US" sz="240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291080" y="1995686"/>
            <a:ext cx="4729192" cy="1584176"/>
          </a:xfrm>
          <a:prstGeom prst="rect">
            <a:avLst/>
          </a:prstGeom>
        </p:spPr>
      </p:pic>
    </p:spTree>
    <p:extLst>
      <p:ext uri="{BB962C8B-B14F-4D97-AF65-F5344CB8AC3E}">
        <p14:creationId xmlns:p14="http://schemas.microsoft.com/office/powerpoint/2010/main" val="88399004"/>
      </p:ext>
    </p:extLst>
  </p:cSld>
  <p:clrMapOvr>
    <a:masterClrMapping/>
  </p:clrMapOvr>
  <p:transition spd="slow">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5"/>
          <p:cNvGraphicFramePr>
            <a:graphicFrameLocks/>
          </p:cNvGraphicFramePr>
          <p:nvPr>
            <p:extLst>
              <p:ext uri="{D42A27DB-BD31-4B8C-83A1-F6EECF244321}">
                <p14:modId xmlns:p14="http://schemas.microsoft.com/office/powerpoint/2010/main" val="2716686464"/>
              </p:ext>
            </p:extLst>
          </p:nvPr>
        </p:nvGraphicFramePr>
        <p:xfrm>
          <a:off x="1331640" y="1419622"/>
          <a:ext cx="6984776" cy="1745259"/>
        </p:xfrm>
        <a:graphic>
          <a:graphicData uri="http://schemas.openxmlformats.org/drawingml/2006/table">
            <a:tbl>
              <a:tblPr firstRow="1" bandRow="1">
                <a:tableStyleId>{93296810-A885-4BE3-A3E7-6D5BEEA58F35}</a:tableStyleId>
              </a:tblPr>
              <a:tblGrid>
                <a:gridCol w="2160240"/>
                <a:gridCol w="3744416"/>
                <a:gridCol w="1080120"/>
              </a:tblGrid>
              <a:tr h="524835">
                <a:tc>
                  <a:txBody>
                    <a:bodyPr/>
                    <a:lstStyle/>
                    <a:p>
                      <a:pPr algn="ctr"/>
                      <a:r>
                        <a:rPr lang="en-US" sz="1500" smtClean="0"/>
                        <a:t>Họ</a:t>
                      </a:r>
                      <a:r>
                        <a:rPr lang="en-US" sz="1500" baseline="0" smtClean="0"/>
                        <a:t> và tên</a:t>
                      </a:r>
                      <a:endParaRPr lang="en-US" sz="1500" b="0" dirty="0">
                        <a:latin typeface="UTM Avo" panose="02040603050506020204" pitchFamily="18" charset="0"/>
                      </a:endParaRPr>
                    </a:p>
                  </a:txBody>
                  <a:tcPr marL="74976" marR="74976" marT="37488" marB="374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smtClean="0"/>
                        <a:t>Nhiệm</a:t>
                      </a:r>
                      <a:r>
                        <a:rPr lang="en-US" sz="1500" baseline="0" smtClean="0"/>
                        <a:t> vụ</a:t>
                      </a:r>
                      <a:endParaRPr lang="en-US" sz="1500" b="0" smtClean="0">
                        <a:latin typeface="UTM Avo" panose="02040603050506020204" pitchFamily="18" charset="0"/>
                      </a:endParaRPr>
                    </a:p>
                  </a:txBody>
                  <a:tcPr marL="74976" marR="74976" marT="37488" marB="37488"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smtClean="0"/>
                        <a:t>Lớp</a:t>
                      </a:r>
                      <a:endParaRPr lang="en-US" sz="1500" b="0" smtClean="0">
                        <a:latin typeface="UTM Avo" panose="02040603050506020204" pitchFamily="18" charset="0"/>
                      </a:endParaRPr>
                    </a:p>
                  </a:txBody>
                  <a:tcPr marL="74976" marR="74976" marT="37488" marB="37488" anchor="ctr"/>
                </a:tc>
              </a:tr>
              <a:tr h="610824">
                <a:tc>
                  <a:txBody>
                    <a:bodyPr/>
                    <a:lstStyle/>
                    <a:p>
                      <a:pPr algn="ctr">
                        <a:lnSpc>
                          <a:spcPct val="150000"/>
                        </a:lnSpc>
                        <a:spcBef>
                          <a:spcPts val="600"/>
                        </a:spcBef>
                        <a:spcAft>
                          <a:spcPts val="600"/>
                        </a:spcAft>
                      </a:pPr>
                      <a:r>
                        <a:rPr lang="en-US" sz="1500" b="1" smtClean="0">
                          <a:latin typeface="+mj-lt"/>
                        </a:rPr>
                        <a:t>Phạm</a:t>
                      </a:r>
                      <a:r>
                        <a:rPr lang="en-US" sz="1500" b="1" baseline="0" smtClean="0">
                          <a:latin typeface="+mj-lt"/>
                        </a:rPr>
                        <a:t> Thị Thùy Linh</a:t>
                      </a:r>
                      <a:endParaRPr lang="en-US" sz="1500" b="1" dirty="0">
                        <a:solidFill>
                          <a:schemeClr val="accent4">
                            <a:lumMod val="75000"/>
                          </a:schemeClr>
                        </a:solidFill>
                        <a:latin typeface="+mj-lt"/>
                      </a:endParaRPr>
                    </a:p>
                  </a:txBody>
                  <a:tcPr marL="74976" marR="74976" marT="37488" marB="37488" anchor="ctr"/>
                </a:tc>
                <a:tc>
                  <a:txBody>
                    <a:bodyPr/>
                    <a:lstStyle/>
                    <a:p>
                      <a:pPr algn="ctr"/>
                      <a:r>
                        <a:rPr lang="en-US" sz="1600" b="0" smtClean="0">
                          <a:latin typeface="+mj-lt"/>
                        </a:rPr>
                        <a:t>Thu thập</a:t>
                      </a:r>
                      <a:r>
                        <a:rPr lang="en-US" sz="1600" b="0" baseline="0" smtClean="0">
                          <a:latin typeface="+mj-lt"/>
                        </a:rPr>
                        <a:t> thông tin, xử lý thông tin bằng crawler và xây dựng cơ sở dữ liệu</a:t>
                      </a:r>
                      <a:endParaRPr lang="en-US" sz="1600" b="0">
                        <a:latin typeface="+mj-lt"/>
                      </a:endParaRPr>
                    </a:p>
                  </a:txBody>
                  <a:tcPr marL="74976" marR="74976" marT="37488" marB="37488" anchor="ctr"/>
                </a:tc>
                <a:tc>
                  <a:txBody>
                    <a:bodyPr/>
                    <a:lstStyle/>
                    <a:p>
                      <a:pPr algn="ctr">
                        <a:lnSpc>
                          <a:spcPct val="150000"/>
                        </a:lnSpc>
                        <a:spcBef>
                          <a:spcPts val="600"/>
                        </a:spcBef>
                        <a:spcAft>
                          <a:spcPts val="600"/>
                        </a:spcAft>
                      </a:pPr>
                      <a:r>
                        <a:rPr lang="en-US" sz="1500" b="1" smtClean="0">
                          <a:latin typeface="+mj-lt"/>
                        </a:rPr>
                        <a:t>41K14</a:t>
                      </a:r>
                      <a:endParaRPr lang="en-US" sz="1500" b="1">
                        <a:solidFill>
                          <a:schemeClr val="accent4">
                            <a:lumMod val="75000"/>
                          </a:schemeClr>
                        </a:solidFill>
                        <a:latin typeface="+mj-lt"/>
                      </a:endParaRPr>
                    </a:p>
                  </a:txBody>
                  <a:tcPr marL="74976" marR="74976" marT="37488" marB="37488" anchor="ctr"/>
                </a:tc>
              </a:tr>
              <a:tr h="609600">
                <a:tc>
                  <a:txBody>
                    <a:bodyPr/>
                    <a:lstStyle/>
                    <a:p>
                      <a:pPr algn="ctr">
                        <a:lnSpc>
                          <a:spcPct val="150000"/>
                        </a:lnSpc>
                        <a:spcBef>
                          <a:spcPts val="600"/>
                        </a:spcBef>
                        <a:spcAft>
                          <a:spcPts val="600"/>
                        </a:spcAft>
                      </a:pPr>
                      <a:r>
                        <a:rPr lang="en-US" sz="1500" b="1" smtClean="0">
                          <a:solidFill>
                            <a:schemeClr val="dk1"/>
                          </a:solidFill>
                          <a:latin typeface="+mj-lt"/>
                        </a:rPr>
                        <a:t>Hồ</a:t>
                      </a:r>
                      <a:r>
                        <a:rPr lang="en-US" sz="1500" b="1" baseline="0" smtClean="0">
                          <a:solidFill>
                            <a:schemeClr val="dk1"/>
                          </a:solidFill>
                          <a:latin typeface="+mj-lt"/>
                        </a:rPr>
                        <a:t> Thị Nở</a:t>
                      </a:r>
                      <a:endParaRPr lang="en-US" sz="1500" b="1" dirty="0">
                        <a:solidFill>
                          <a:schemeClr val="accent4">
                            <a:lumMod val="75000"/>
                          </a:schemeClr>
                        </a:solidFill>
                        <a:latin typeface="+mj-lt"/>
                      </a:endParaRPr>
                    </a:p>
                  </a:txBody>
                  <a:tcPr marL="74976" marR="74976" marT="37488" marB="37488" anchor="ctr"/>
                </a:tc>
                <a:tc>
                  <a:txBody>
                    <a:bodyPr/>
                    <a:lstStyle/>
                    <a:p>
                      <a:pPr algn="ctr"/>
                      <a:r>
                        <a:rPr lang="en-US" sz="1600" b="0" smtClean="0">
                          <a:latin typeface="+mj-lt"/>
                        </a:rPr>
                        <a:t>Xây</a:t>
                      </a:r>
                      <a:r>
                        <a:rPr lang="en-US" sz="1600" b="0" baseline="0" smtClean="0">
                          <a:latin typeface="+mj-lt"/>
                        </a:rPr>
                        <a:t> dựng cơ sở dữ liệu, xây dựng website bất động sản dựa trên dữ liệu động</a:t>
                      </a:r>
                      <a:endParaRPr lang="en-US" sz="1600" b="0">
                        <a:latin typeface="+mj-lt"/>
                      </a:endParaRPr>
                    </a:p>
                  </a:txBody>
                  <a:tcPr marL="74976" marR="74976" marT="37488" marB="37488" anchor="ctr"/>
                </a:tc>
                <a:tc>
                  <a:txBody>
                    <a:bodyPr/>
                    <a:lstStyle/>
                    <a:p>
                      <a:pPr algn="ctr">
                        <a:lnSpc>
                          <a:spcPct val="150000"/>
                        </a:lnSpc>
                        <a:spcBef>
                          <a:spcPts val="600"/>
                        </a:spcBef>
                        <a:spcAft>
                          <a:spcPts val="600"/>
                        </a:spcAft>
                      </a:pPr>
                      <a:r>
                        <a:rPr lang="en-US" sz="1500" b="1" smtClean="0">
                          <a:latin typeface="+mj-lt"/>
                        </a:rPr>
                        <a:t>41K21</a:t>
                      </a:r>
                      <a:endParaRPr lang="en-US" sz="1500" b="1">
                        <a:solidFill>
                          <a:schemeClr val="accent4">
                            <a:lumMod val="75000"/>
                          </a:schemeClr>
                        </a:solidFill>
                        <a:latin typeface="+mj-lt"/>
                      </a:endParaRPr>
                    </a:p>
                  </a:txBody>
                  <a:tcPr marL="74976" marR="74976" marT="37488" marB="37488" anchor="ctr"/>
                </a:tc>
              </a:tr>
            </a:tbl>
          </a:graphicData>
        </a:graphic>
      </p:graphicFrame>
    </p:spTree>
    <p:extLst>
      <p:ext uri="{BB962C8B-B14F-4D97-AF65-F5344CB8AC3E}">
        <p14:creationId xmlns:p14="http://schemas.microsoft.com/office/powerpoint/2010/main" val="176943150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915566"/>
            <a:ext cx="7992888" cy="1815882"/>
          </a:xfrm>
          <a:prstGeom prst="rect">
            <a:avLst/>
          </a:prstGeom>
          <a:noFill/>
        </p:spPr>
        <p:txBody>
          <a:bodyPr wrap="square" rtlCol="0">
            <a:spAutoFit/>
          </a:bodyPr>
          <a:lstStyle/>
          <a:p>
            <a:r>
              <a:rPr lang="en-US" sz="1400"/>
              <a:t>Khi chạy lại hay refresh lại code thì dữ liệu lấy về có thể bị lặp lại, cho nên những tin bị trùng ta sẽ không lấy lại nữa, ta sẽ làm như sau:</a:t>
            </a:r>
          </a:p>
          <a:p>
            <a:pPr marL="285750" lvl="0" indent="-285750">
              <a:buFont typeface="Arial" pitchFamily="34" charset="0"/>
              <a:buChar char="•"/>
            </a:pPr>
            <a:r>
              <a:rPr lang="en-US" sz="1400"/>
              <a:t>Đầu tiên, ta sẽ chạy code để lấy các link chi tiết trong trang cha và lưu vào database.</a:t>
            </a:r>
          </a:p>
          <a:p>
            <a:pPr marL="285750" lvl="0" indent="-285750">
              <a:buFont typeface="Arial" pitchFamily="34" charset="0"/>
              <a:buChar char="•"/>
            </a:pPr>
            <a:r>
              <a:rPr lang="en-US" sz="1400"/>
              <a:t>Tiếp theo, ta lấy toàn bộ link trong trang cha đưa vào mảng arr1.</a:t>
            </a:r>
          </a:p>
          <a:p>
            <a:pPr marL="285750" lvl="0" indent="-285750">
              <a:buFont typeface="Arial" pitchFamily="34" charset="0"/>
              <a:buChar char="•"/>
            </a:pPr>
            <a:r>
              <a:rPr lang="en-US" sz="1400"/>
              <a:t>Sau đó, ta lấy tất cả link chi tiết trong trang cha đưa vào mảng arr2.</a:t>
            </a:r>
          </a:p>
          <a:p>
            <a:pPr marL="285750" lvl="0" indent="-285750">
              <a:buFont typeface="Arial" pitchFamily="34" charset="0"/>
              <a:buChar char="•"/>
            </a:pPr>
            <a:r>
              <a:rPr lang="en-US" sz="1400"/>
              <a:t>So sánh 2 mảng arr1 và arr2. Nếu link nào trùng ta sẽ xóa bỏ, link nào không trùng sẽ đưa vào 1 mảng mới có tên là LinksAdd.</a:t>
            </a:r>
          </a:p>
          <a:p>
            <a:endParaRPr lang="en-US" sz="1400"/>
          </a:p>
        </p:txBody>
      </p:sp>
      <p:sp>
        <p:nvSpPr>
          <p:cNvPr id="11" name="Text Placeholder 1"/>
          <p:cNvSpPr>
            <a:spLocks noGrp="1"/>
          </p:cNvSpPr>
          <p:nvPr>
            <p:ph type="body" sz="quarter" idx="10"/>
          </p:nvPr>
        </p:nvSpPr>
        <p:spPr>
          <a:xfrm>
            <a:off x="827584" y="195486"/>
            <a:ext cx="8388424" cy="576064"/>
          </a:xfrm>
        </p:spPr>
        <p:txBody>
          <a:bodyPr/>
          <a:lstStyle/>
          <a:p>
            <a:r>
              <a:rPr lang="en-US" sz="2400" smtClean="0"/>
              <a:t>1.4.5 Xử lý trùng tin</a:t>
            </a:r>
            <a:endParaRPr lang="en-US" sz="240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851920" y="2283718"/>
            <a:ext cx="5112568" cy="2742193"/>
          </a:xfrm>
          <a:prstGeom prst="rect">
            <a:avLst/>
          </a:prstGeom>
        </p:spPr>
      </p:pic>
    </p:spTree>
    <p:extLst>
      <p:ext uri="{BB962C8B-B14F-4D97-AF65-F5344CB8AC3E}">
        <p14:creationId xmlns:p14="http://schemas.microsoft.com/office/powerpoint/2010/main" val="12644498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a:spLocks noGrp="1"/>
          </p:cNvSpPr>
          <p:nvPr>
            <p:ph type="body" sz="quarter" idx="10"/>
          </p:nvPr>
        </p:nvSpPr>
        <p:spPr>
          <a:xfrm>
            <a:off x="827584" y="123478"/>
            <a:ext cx="8388424" cy="576064"/>
          </a:xfrm>
        </p:spPr>
        <p:txBody>
          <a:bodyPr/>
          <a:lstStyle/>
          <a:p>
            <a:r>
              <a:rPr lang="en-US" sz="2400" smtClean="0"/>
              <a:t>1.5 Kết quả sau khi crawl</a:t>
            </a:r>
            <a:endParaRPr lang="en-US" sz="2400"/>
          </a:p>
        </p:txBody>
      </p:sp>
      <p:sp>
        <p:nvSpPr>
          <p:cNvPr id="5" name="TextBox 4"/>
          <p:cNvSpPr txBox="1"/>
          <p:nvPr/>
        </p:nvSpPr>
        <p:spPr>
          <a:xfrm>
            <a:off x="990295" y="771550"/>
            <a:ext cx="7992888" cy="738664"/>
          </a:xfrm>
          <a:prstGeom prst="rect">
            <a:avLst/>
          </a:prstGeom>
          <a:noFill/>
        </p:spPr>
        <p:txBody>
          <a:bodyPr wrap="square" rtlCol="0">
            <a:spAutoFit/>
          </a:bodyPr>
          <a:lstStyle/>
          <a:p>
            <a:r>
              <a:rPr lang="en-US" sz="1400" dirty="0" err="1"/>
              <a:t>Chúng</a:t>
            </a:r>
            <a:r>
              <a:rPr lang="en-US" sz="1400" dirty="0"/>
              <a:t> </a:t>
            </a:r>
            <a:r>
              <a:rPr lang="en-US" sz="1400" dirty="0" err="1"/>
              <a:t>tôi</a:t>
            </a:r>
            <a:r>
              <a:rPr lang="en-US" sz="1400" dirty="0"/>
              <a:t> </a:t>
            </a:r>
            <a:r>
              <a:rPr lang="en-US" sz="1400" dirty="0" err="1"/>
              <a:t>đã</a:t>
            </a:r>
            <a:r>
              <a:rPr lang="en-US" sz="1400" dirty="0"/>
              <a:t> </a:t>
            </a:r>
            <a:r>
              <a:rPr lang="en-US" sz="1400" dirty="0" err="1"/>
              <a:t>thu</a:t>
            </a:r>
            <a:r>
              <a:rPr lang="en-US" sz="1400" dirty="0"/>
              <a:t> </a:t>
            </a:r>
            <a:r>
              <a:rPr lang="en-US" sz="1400" dirty="0" err="1"/>
              <a:t>thập</a:t>
            </a:r>
            <a:r>
              <a:rPr lang="en-US" sz="1400" dirty="0"/>
              <a:t> </a:t>
            </a:r>
            <a:r>
              <a:rPr lang="en-US" sz="1400" dirty="0" err="1"/>
              <a:t>được</a:t>
            </a:r>
            <a:r>
              <a:rPr lang="en-US" sz="1400" dirty="0"/>
              <a:t> </a:t>
            </a:r>
            <a:r>
              <a:rPr lang="en-US" sz="1400" dirty="0" err="1"/>
              <a:t>dữ</a:t>
            </a:r>
            <a:r>
              <a:rPr lang="en-US" sz="1400" dirty="0"/>
              <a:t> </a:t>
            </a:r>
            <a:r>
              <a:rPr lang="en-US" sz="1400" dirty="0" err="1"/>
              <a:t>liệu</a:t>
            </a:r>
            <a:r>
              <a:rPr lang="en-US" sz="1400" dirty="0"/>
              <a:t> </a:t>
            </a:r>
            <a:r>
              <a:rPr lang="en-US" sz="1400" dirty="0" err="1"/>
              <a:t>với</a:t>
            </a:r>
            <a:r>
              <a:rPr lang="en-US" sz="1400" dirty="0"/>
              <a:t> </a:t>
            </a:r>
            <a:r>
              <a:rPr lang="en-US" sz="1400" dirty="0" err="1"/>
              <a:t>tốc</a:t>
            </a:r>
            <a:r>
              <a:rPr lang="en-US" sz="1400" dirty="0"/>
              <a:t> </a:t>
            </a:r>
            <a:r>
              <a:rPr lang="en-US" sz="1400" dirty="0" err="1"/>
              <a:t>độ</a:t>
            </a:r>
            <a:r>
              <a:rPr lang="en-US" sz="1400" dirty="0"/>
              <a:t> </a:t>
            </a:r>
            <a:r>
              <a:rPr lang="en-US" sz="1400" dirty="0" err="1"/>
              <a:t>thu</a:t>
            </a:r>
            <a:r>
              <a:rPr lang="en-US" sz="1400" dirty="0"/>
              <a:t> </a:t>
            </a:r>
            <a:r>
              <a:rPr lang="en-US" sz="1400" dirty="0" err="1"/>
              <a:t>thập</a:t>
            </a:r>
            <a:r>
              <a:rPr lang="en-US" sz="1400" dirty="0"/>
              <a:t> </a:t>
            </a:r>
            <a:r>
              <a:rPr lang="en-US" sz="1400" dirty="0" err="1"/>
              <a:t>khá</a:t>
            </a:r>
            <a:r>
              <a:rPr lang="en-US" sz="1400" dirty="0"/>
              <a:t> </a:t>
            </a:r>
            <a:r>
              <a:rPr lang="en-US" sz="1400" dirty="0" err="1"/>
              <a:t>nhanh</a:t>
            </a:r>
            <a:r>
              <a:rPr lang="en-US" sz="1400" dirty="0"/>
              <a:t>, </a:t>
            </a:r>
            <a:r>
              <a:rPr lang="en-US" sz="1400" dirty="0" err="1"/>
              <a:t>cơ</a:t>
            </a:r>
            <a:r>
              <a:rPr lang="en-US" sz="1400" dirty="0"/>
              <a:t> </a:t>
            </a:r>
            <a:r>
              <a:rPr lang="en-US" sz="1400" dirty="0" err="1"/>
              <a:t>sở</a:t>
            </a:r>
            <a:r>
              <a:rPr lang="en-US" sz="1400" dirty="0"/>
              <a:t> </a:t>
            </a:r>
            <a:r>
              <a:rPr lang="en-US" sz="1400" dirty="0" err="1"/>
              <a:t>dữ</a:t>
            </a:r>
            <a:r>
              <a:rPr lang="en-US" sz="1400" dirty="0"/>
              <a:t> </a:t>
            </a:r>
            <a:r>
              <a:rPr lang="en-US" sz="1400" dirty="0" err="1"/>
              <a:t>liệu</a:t>
            </a:r>
            <a:r>
              <a:rPr lang="en-US" sz="1400" dirty="0"/>
              <a:t> </a:t>
            </a:r>
            <a:r>
              <a:rPr lang="en-US" sz="1400" dirty="0" err="1"/>
              <a:t>gọn</a:t>
            </a:r>
            <a:r>
              <a:rPr lang="en-US" sz="1400" dirty="0"/>
              <a:t> </a:t>
            </a:r>
            <a:r>
              <a:rPr lang="en-US" sz="1400" dirty="0" err="1"/>
              <a:t>nhẹ</a:t>
            </a:r>
            <a:r>
              <a:rPr lang="en-US" sz="1400" dirty="0"/>
              <a:t>, </a:t>
            </a:r>
            <a:r>
              <a:rPr lang="en-US" sz="1400" dirty="0" err="1"/>
              <a:t>đảm</a:t>
            </a:r>
            <a:r>
              <a:rPr lang="en-US" sz="1400" dirty="0"/>
              <a:t> </a:t>
            </a:r>
            <a:r>
              <a:rPr lang="en-US" sz="1400" dirty="0" err="1"/>
              <a:t>bảo</a:t>
            </a:r>
            <a:r>
              <a:rPr lang="en-US" sz="1400" dirty="0"/>
              <a:t> </a:t>
            </a:r>
            <a:r>
              <a:rPr lang="en-US" sz="1400" dirty="0" err="1"/>
              <a:t>tính</a:t>
            </a:r>
            <a:r>
              <a:rPr lang="en-US" sz="1400" dirty="0"/>
              <a:t> </a:t>
            </a:r>
            <a:r>
              <a:rPr lang="en-US" sz="1400" dirty="0" err="1"/>
              <a:t>toàn</a:t>
            </a:r>
            <a:r>
              <a:rPr lang="en-US" sz="1400" dirty="0"/>
              <a:t> </a:t>
            </a:r>
            <a:r>
              <a:rPr lang="en-US" sz="1400" dirty="0" err="1"/>
              <a:t>vẹn</a:t>
            </a:r>
            <a:r>
              <a:rPr lang="en-US" sz="1400" dirty="0"/>
              <a:t> </a:t>
            </a:r>
            <a:r>
              <a:rPr lang="en-US" sz="1400" dirty="0" err="1"/>
              <a:t>của</a:t>
            </a:r>
            <a:r>
              <a:rPr lang="en-US" sz="1400" dirty="0"/>
              <a:t> </a:t>
            </a:r>
            <a:r>
              <a:rPr lang="en-US" sz="1400" dirty="0" err="1"/>
              <a:t>dữ</a:t>
            </a:r>
            <a:r>
              <a:rPr lang="en-US" sz="1400" dirty="0"/>
              <a:t> </a:t>
            </a:r>
            <a:r>
              <a:rPr lang="en-US" sz="1400" dirty="0" err="1"/>
              <a:t>liệu</a:t>
            </a:r>
            <a:r>
              <a:rPr lang="en-US" sz="1400" dirty="0"/>
              <a:t>.</a:t>
            </a:r>
          </a:p>
          <a:p>
            <a:endParaRPr lang="en-US" sz="1400" dirty="0"/>
          </a:p>
        </p:txBody>
      </p:sp>
    </p:spTree>
    <p:extLst>
      <p:ext uri="{BB962C8B-B14F-4D97-AF65-F5344CB8AC3E}">
        <p14:creationId xmlns:p14="http://schemas.microsoft.com/office/powerpoint/2010/main" val="42660788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idx="1"/>
          </p:nvPr>
        </p:nvPicPr>
        <p:blipFill>
          <a:blip r:embed="rId2">
            <a:extLst>
              <a:ext uri="{28A0092B-C50C-407E-A947-70E740481C1C}">
                <a14:useLocalDpi xmlns:a14="http://schemas.microsoft.com/office/drawing/2010/main" val="0"/>
              </a:ext>
            </a:extLst>
          </a:blip>
          <a:srcRect l="18631" r="18631"/>
          <a:stretch>
            <a:fillRect/>
          </a:stretch>
        </p:blipFill>
        <p:spPr/>
      </p:pic>
      <p:pic>
        <p:nvPicPr>
          <p:cNvPr id="32" name="Picture 2" descr="D:\Fullppt\PNG이미지\핸드폰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448" y="1043148"/>
            <a:ext cx="2808312" cy="340081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9"/>
          <p:cNvSpPr/>
          <p:nvPr/>
        </p:nvSpPr>
        <p:spPr>
          <a:xfrm>
            <a:off x="4128325" y="2972112"/>
            <a:ext cx="387977" cy="36318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9" name="Oval 7"/>
          <p:cNvSpPr/>
          <p:nvPr/>
        </p:nvSpPr>
        <p:spPr>
          <a:xfrm>
            <a:off x="775687" y="2972112"/>
            <a:ext cx="412245" cy="41224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0" name="Oval 21"/>
          <p:cNvSpPr>
            <a:spLocks noChangeAspect="1"/>
          </p:cNvSpPr>
          <p:nvPr/>
        </p:nvSpPr>
        <p:spPr>
          <a:xfrm>
            <a:off x="2549319" y="2923245"/>
            <a:ext cx="457096" cy="460915"/>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2" name="TextBox 21"/>
          <p:cNvSpPr txBox="1"/>
          <p:nvPr/>
        </p:nvSpPr>
        <p:spPr>
          <a:xfrm>
            <a:off x="1940340" y="3502272"/>
            <a:ext cx="1675054" cy="1015663"/>
          </a:xfrm>
          <a:prstGeom prst="rect">
            <a:avLst/>
          </a:prstGeom>
          <a:noFill/>
        </p:spPr>
        <p:txBody>
          <a:bodyPr wrap="square" rtlCol="0" anchor="ctr">
            <a:spAutoFit/>
          </a:bodyPr>
          <a:lstStyle/>
          <a:p>
            <a:pPr algn="ctr"/>
            <a:r>
              <a:rPr lang="en-US" altLang="ko-KR" sz="2000" dirty="0" err="1" smtClean="0">
                <a:solidFill>
                  <a:schemeClr val="tx1">
                    <a:lumMod val="75000"/>
                    <a:lumOff val="25000"/>
                  </a:schemeClr>
                </a:solidFill>
                <a:cs typeface="Arial" pitchFamily="34" charset="0"/>
              </a:rPr>
              <a:t>Tác</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nhân</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tham</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gia</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vào</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hệ</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thống</a:t>
            </a:r>
            <a:r>
              <a:rPr lang="en-US" altLang="ko-KR" sz="2000" dirty="0" smtClean="0">
                <a:solidFill>
                  <a:schemeClr val="tx1">
                    <a:lumMod val="75000"/>
                    <a:lumOff val="25000"/>
                  </a:schemeClr>
                </a:solidFill>
                <a:cs typeface="Arial" pitchFamily="34" charset="0"/>
              </a:rPr>
              <a:t> </a:t>
            </a:r>
            <a:endParaRPr lang="en-US" altLang="ko-KR" sz="2000" dirty="0">
              <a:solidFill>
                <a:schemeClr val="tx1">
                  <a:lumMod val="75000"/>
                  <a:lumOff val="25000"/>
                </a:schemeClr>
              </a:solidFill>
              <a:cs typeface="Arial" pitchFamily="34" charset="0"/>
            </a:endParaRPr>
          </a:p>
        </p:txBody>
      </p:sp>
      <p:sp>
        <p:nvSpPr>
          <p:cNvPr id="28" name="TextBox 27"/>
          <p:cNvSpPr txBox="1"/>
          <p:nvPr/>
        </p:nvSpPr>
        <p:spPr>
          <a:xfrm>
            <a:off x="3674130" y="3502272"/>
            <a:ext cx="1545941" cy="1015663"/>
          </a:xfrm>
          <a:prstGeom prst="rect">
            <a:avLst/>
          </a:prstGeom>
          <a:noFill/>
        </p:spPr>
        <p:txBody>
          <a:bodyPr wrap="square" rtlCol="0" anchor="ctr">
            <a:spAutoFit/>
          </a:bodyPr>
          <a:lstStyle/>
          <a:p>
            <a:pPr algn="ctr"/>
            <a:r>
              <a:rPr lang="en-US" altLang="ko-KR" sz="2000" dirty="0" err="1" smtClean="0">
                <a:solidFill>
                  <a:schemeClr val="tx1">
                    <a:lumMod val="75000"/>
                    <a:lumOff val="25000"/>
                  </a:schemeClr>
                </a:solidFill>
                <a:cs typeface="Arial" pitchFamily="34" charset="0"/>
              </a:rPr>
              <a:t>Phân</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tích</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thiết</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kế</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hệ</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thống</a:t>
            </a:r>
            <a:r>
              <a:rPr lang="en-US" altLang="ko-KR" sz="2000" dirty="0" smtClean="0">
                <a:solidFill>
                  <a:schemeClr val="tx1">
                    <a:lumMod val="75000"/>
                    <a:lumOff val="25000"/>
                  </a:schemeClr>
                </a:solidFill>
                <a:cs typeface="Arial" pitchFamily="34" charset="0"/>
              </a:rPr>
              <a:t> </a:t>
            </a:r>
            <a:endParaRPr lang="en-US" altLang="ko-KR" sz="2000" dirty="0">
              <a:solidFill>
                <a:schemeClr val="tx1">
                  <a:lumMod val="75000"/>
                  <a:lumOff val="25000"/>
                </a:schemeClr>
              </a:solidFill>
              <a:cs typeface="Arial" pitchFamily="34" charset="0"/>
            </a:endParaRPr>
          </a:p>
        </p:txBody>
      </p:sp>
      <p:pic>
        <p:nvPicPr>
          <p:cNvPr id="4" name="Picture Placeholder 3"/>
          <p:cNvPicPr>
            <a:picLocks noGrp="1" noChangeAspect="1"/>
          </p:cNvPicPr>
          <p:nvPr>
            <p:ph type="pic" idx="10"/>
          </p:nvPr>
        </p:nvPicPr>
        <p:blipFill>
          <a:blip r:embed="rId2">
            <a:extLst>
              <a:ext uri="{28A0092B-C50C-407E-A947-70E740481C1C}">
                <a14:useLocalDpi xmlns:a14="http://schemas.microsoft.com/office/drawing/2010/main" val="0"/>
              </a:ext>
            </a:extLst>
          </a:blip>
          <a:srcRect l="3015" r="3015"/>
          <a:stretch>
            <a:fillRect/>
          </a:stretch>
        </p:blipFill>
        <p:spPr/>
      </p:pic>
      <p:sp>
        <p:nvSpPr>
          <p:cNvPr id="2" name="TextBox 1"/>
          <p:cNvSpPr txBox="1"/>
          <p:nvPr/>
        </p:nvSpPr>
        <p:spPr>
          <a:xfrm>
            <a:off x="323528" y="699542"/>
            <a:ext cx="4668695" cy="1292662"/>
          </a:xfrm>
          <a:prstGeom prst="rect">
            <a:avLst/>
          </a:prstGeom>
          <a:noFill/>
        </p:spPr>
        <p:txBody>
          <a:bodyPr wrap="square" rtlCol="0">
            <a:spAutoFit/>
          </a:bodyPr>
          <a:lstStyle/>
          <a:p>
            <a:pPr algn="ctr"/>
            <a:r>
              <a:rPr lang="en-US" sz="2600" dirty="0" err="1">
                <a:solidFill>
                  <a:schemeClr val="bg1"/>
                </a:solidFill>
              </a:rPr>
              <a:t>Chương</a:t>
            </a:r>
            <a:r>
              <a:rPr lang="en-US" sz="2600" dirty="0">
                <a:solidFill>
                  <a:schemeClr val="bg1"/>
                </a:solidFill>
              </a:rPr>
              <a:t> </a:t>
            </a:r>
            <a:r>
              <a:rPr lang="en-US" sz="2600" dirty="0" smtClean="0">
                <a:solidFill>
                  <a:schemeClr val="bg1"/>
                </a:solidFill>
              </a:rPr>
              <a:t>2:Xây </a:t>
            </a:r>
            <a:r>
              <a:rPr lang="en-US" sz="2600" dirty="0" err="1" smtClean="0">
                <a:solidFill>
                  <a:schemeClr val="bg1"/>
                </a:solidFill>
              </a:rPr>
              <a:t>dựng</a:t>
            </a:r>
            <a:r>
              <a:rPr lang="en-US" sz="2600" dirty="0" smtClean="0">
                <a:solidFill>
                  <a:schemeClr val="bg1"/>
                </a:solidFill>
              </a:rPr>
              <a:t> website </a:t>
            </a:r>
            <a:r>
              <a:rPr lang="en-US" sz="2600" dirty="0" err="1" smtClean="0">
                <a:solidFill>
                  <a:schemeClr val="bg1"/>
                </a:solidFill>
              </a:rPr>
              <a:t>bất</a:t>
            </a:r>
            <a:r>
              <a:rPr lang="en-US" sz="2600" dirty="0" smtClean="0">
                <a:solidFill>
                  <a:schemeClr val="bg1"/>
                </a:solidFill>
              </a:rPr>
              <a:t> </a:t>
            </a:r>
            <a:r>
              <a:rPr lang="en-US" sz="2600" dirty="0" err="1" smtClean="0">
                <a:solidFill>
                  <a:schemeClr val="bg1"/>
                </a:solidFill>
              </a:rPr>
              <a:t>động</a:t>
            </a:r>
            <a:r>
              <a:rPr lang="en-US" sz="2600" dirty="0" smtClean="0">
                <a:solidFill>
                  <a:schemeClr val="bg1"/>
                </a:solidFill>
              </a:rPr>
              <a:t> </a:t>
            </a:r>
            <a:r>
              <a:rPr lang="en-US" sz="2600" dirty="0" err="1" smtClean="0">
                <a:solidFill>
                  <a:schemeClr val="bg1"/>
                </a:solidFill>
              </a:rPr>
              <a:t>sản</a:t>
            </a:r>
            <a:r>
              <a:rPr lang="en-US" sz="2600" dirty="0" smtClean="0">
                <a:solidFill>
                  <a:schemeClr val="bg1"/>
                </a:solidFill>
              </a:rPr>
              <a:t> </a:t>
            </a:r>
            <a:r>
              <a:rPr lang="en-US" sz="2600" dirty="0" err="1" smtClean="0">
                <a:solidFill>
                  <a:schemeClr val="bg1"/>
                </a:solidFill>
              </a:rPr>
              <a:t>dựa</a:t>
            </a:r>
            <a:r>
              <a:rPr lang="en-US" sz="2600" dirty="0" smtClean="0">
                <a:solidFill>
                  <a:schemeClr val="bg1"/>
                </a:solidFill>
              </a:rPr>
              <a:t> </a:t>
            </a:r>
            <a:r>
              <a:rPr lang="en-US" sz="2600" dirty="0" err="1" smtClean="0">
                <a:solidFill>
                  <a:schemeClr val="bg1"/>
                </a:solidFill>
              </a:rPr>
              <a:t>trên</a:t>
            </a:r>
            <a:r>
              <a:rPr lang="en-US" sz="2600" dirty="0" smtClean="0">
                <a:solidFill>
                  <a:schemeClr val="bg1"/>
                </a:solidFill>
              </a:rPr>
              <a:t> </a:t>
            </a:r>
            <a:r>
              <a:rPr lang="en-US" sz="2600" dirty="0" err="1" smtClean="0">
                <a:solidFill>
                  <a:schemeClr val="bg1"/>
                </a:solidFill>
              </a:rPr>
              <a:t>dữ</a:t>
            </a:r>
            <a:r>
              <a:rPr lang="en-US" sz="2600" dirty="0" smtClean="0">
                <a:solidFill>
                  <a:schemeClr val="bg1"/>
                </a:solidFill>
              </a:rPr>
              <a:t> </a:t>
            </a:r>
            <a:r>
              <a:rPr lang="en-US" sz="2600" dirty="0" err="1" smtClean="0">
                <a:solidFill>
                  <a:schemeClr val="bg1"/>
                </a:solidFill>
              </a:rPr>
              <a:t>liệu</a:t>
            </a:r>
            <a:r>
              <a:rPr lang="en-US" sz="2600" dirty="0" smtClean="0">
                <a:solidFill>
                  <a:schemeClr val="bg1"/>
                </a:solidFill>
              </a:rPr>
              <a:t> </a:t>
            </a:r>
            <a:r>
              <a:rPr lang="en-US" sz="2600" dirty="0" err="1" smtClean="0">
                <a:solidFill>
                  <a:schemeClr val="bg1"/>
                </a:solidFill>
              </a:rPr>
              <a:t>động</a:t>
            </a:r>
            <a:endParaRPr lang="en-US" sz="2600" dirty="0">
              <a:solidFill>
                <a:schemeClr val="bg1"/>
              </a:solidFill>
            </a:endParaRPr>
          </a:p>
        </p:txBody>
      </p:sp>
      <p:sp>
        <p:nvSpPr>
          <p:cNvPr id="30" name="TextBox 29"/>
          <p:cNvSpPr txBox="1"/>
          <p:nvPr/>
        </p:nvSpPr>
        <p:spPr>
          <a:xfrm>
            <a:off x="196962" y="3473953"/>
            <a:ext cx="1569694" cy="1015663"/>
          </a:xfrm>
          <a:prstGeom prst="rect">
            <a:avLst/>
          </a:prstGeom>
          <a:noFill/>
        </p:spPr>
        <p:txBody>
          <a:bodyPr wrap="square" rtlCol="0" anchor="ctr">
            <a:spAutoFit/>
          </a:bodyPr>
          <a:lstStyle/>
          <a:p>
            <a:pPr algn="ctr"/>
            <a:r>
              <a:rPr lang="en-US" altLang="ko-KR" sz="2000" dirty="0" err="1" smtClean="0">
                <a:solidFill>
                  <a:schemeClr val="tx1">
                    <a:lumMod val="75000"/>
                    <a:lumOff val="25000"/>
                  </a:schemeClr>
                </a:solidFill>
                <a:cs typeface="Arial" pitchFamily="34" charset="0"/>
              </a:rPr>
              <a:t>Giới</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thiệu</a:t>
            </a:r>
            <a:r>
              <a:rPr lang="en-US" altLang="ko-KR" sz="2000" dirty="0" smtClean="0">
                <a:solidFill>
                  <a:schemeClr val="tx1">
                    <a:lumMod val="75000"/>
                    <a:lumOff val="25000"/>
                  </a:schemeClr>
                </a:solidFill>
                <a:cs typeface="Arial" pitchFamily="34" charset="0"/>
              </a:rPr>
              <a:t> website </a:t>
            </a:r>
            <a:r>
              <a:rPr lang="en-US" altLang="ko-KR" sz="2000" dirty="0" err="1" smtClean="0">
                <a:solidFill>
                  <a:schemeClr val="tx1">
                    <a:lumMod val="75000"/>
                    <a:lumOff val="25000"/>
                  </a:schemeClr>
                </a:solidFill>
                <a:cs typeface="Arial" pitchFamily="34" charset="0"/>
              </a:rPr>
              <a:t>bất</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động</a:t>
            </a:r>
            <a:r>
              <a:rPr lang="en-US" altLang="ko-KR" sz="2000" dirty="0" smtClean="0">
                <a:solidFill>
                  <a:schemeClr val="tx1">
                    <a:lumMod val="75000"/>
                    <a:lumOff val="25000"/>
                  </a:schemeClr>
                </a:solidFill>
                <a:cs typeface="Arial" pitchFamily="34" charset="0"/>
              </a:rPr>
              <a:t> </a:t>
            </a:r>
            <a:r>
              <a:rPr lang="en-US" altLang="ko-KR" sz="2000" dirty="0" err="1" smtClean="0">
                <a:solidFill>
                  <a:schemeClr val="tx1">
                    <a:lumMod val="75000"/>
                    <a:lumOff val="25000"/>
                  </a:schemeClr>
                </a:solidFill>
                <a:cs typeface="Arial" pitchFamily="34" charset="0"/>
              </a:rPr>
              <a:t>sản</a:t>
            </a:r>
            <a:r>
              <a:rPr lang="en-US" altLang="ko-KR" sz="2000" dirty="0" smtClean="0">
                <a:solidFill>
                  <a:schemeClr val="tx1">
                    <a:lumMod val="75000"/>
                    <a:lumOff val="25000"/>
                  </a:schemeClr>
                </a:solidFill>
                <a:cs typeface="Arial" pitchFamily="34" charset="0"/>
              </a:rPr>
              <a:t> </a:t>
            </a:r>
            <a:endParaRPr lang="en-US" altLang="ko-KR" sz="20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1279397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 xmlns:a16="http://schemas.microsoft.com/office/drawing/2014/main" id="{405E5A24-1789-4EC7-BBDD-0786BA266085}"/>
              </a:ext>
            </a:extLst>
          </p:cNvPr>
          <p:cNvGrpSpPr/>
          <p:nvPr/>
        </p:nvGrpSpPr>
        <p:grpSpPr>
          <a:xfrm>
            <a:off x="1879951" y="3405717"/>
            <a:ext cx="2867454" cy="2214998"/>
            <a:chOff x="3023754" y="3403834"/>
            <a:chExt cx="2867454" cy="2214998"/>
          </a:xfrm>
        </p:grpSpPr>
        <p:sp>
          <p:nvSpPr>
            <p:cNvPr id="34" name="Trapezoid 33"/>
            <p:cNvSpPr/>
            <p:nvPr/>
          </p:nvSpPr>
          <p:spPr>
            <a:xfrm>
              <a:off x="3965894" y="3403834"/>
              <a:ext cx="914400" cy="1739666"/>
            </a:xfrm>
            <a:custGeom>
              <a:avLst/>
              <a:gdLst>
                <a:gd name="connsiteX0" fmla="*/ 0 w 914400"/>
                <a:gd name="connsiteY0" fmla="*/ 1739666 h 1739666"/>
                <a:gd name="connsiteX1" fmla="*/ 260357 w 914400"/>
                <a:gd name="connsiteY1" fmla="*/ 0 h 1739666"/>
                <a:gd name="connsiteX2" fmla="*/ 654043 w 914400"/>
                <a:gd name="connsiteY2" fmla="*/ 0 h 1739666"/>
                <a:gd name="connsiteX3" fmla="*/ 914400 w 914400"/>
                <a:gd name="connsiteY3" fmla="*/ 1739666 h 1739666"/>
                <a:gd name="connsiteX4" fmla="*/ 0 w 914400"/>
                <a:gd name="connsiteY4" fmla="*/ 1739666 h 1739666"/>
                <a:gd name="connsiteX0" fmla="*/ 0 w 914400"/>
                <a:gd name="connsiteY0" fmla="*/ 1739666 h 1739666"/>
                <a:gd name="connsiteX1" fmla="*/ 260357 w 914400"/>
                <a:gd name="connsiteY1" fmla="*/ 0 h 1739666"/>
                <a:gd name="connsiteX2" fmla="*/ 502739 w 914400"/>
                <a:gd name="connsiteY2" fmla="*/ 142448 h 1739666"/>
                <a:gd name="connsiteX3" fmla="*/ 654043 w 914400"/>
                <a:gd name="connsiteY3" fmla="*/ 0 h 1739666"/>
                <a:gd name="connsiteX4" fmla="*/ 914400 w 914400"/>
                <a:gd name="connsiteY4" fmla="*/ 1739666 h 1739666"/>
                <a:gd name="connsiteX5" fmla="*/ 0 w 914400"/>
                <a:gd name="connsiteY5" fmla="*/ 1739666 h 173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00" h="1739666">
                  <a:moveTo>
                    <a:pt x="0" y="1739666"/>
                  </a:moveTo>
                  <a:lnTo>
                    <a:pt x="260357" y="0"/>
                  </a:lnTo>
                  <a:cubicBezTo>
                    <a:pt x="311996" y="-225"/>
                    <a:pt x="451100" y="142673"/>
                    <a:pt x="502739" y="142448"/>
                  </a:cubicBezTo>
                  <a:lnTo>
                    <a:pt x="654043" y="0"/>
                  </a:lnTo>
                  <a:lnTo>
                    <a:pt x="914400" y="1739666"/>
                  </a:lnTo>
                  <a:lnTo>
                    <a:pt x="0" y="173966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0" name="Chord 39"/>
            <p:cNvSpPr/>
            <p:nvPr/>
          </p:nvSpPr>
          <p:spPr>
            <a:xfrm>
              <a:off x="3269506" y="4673600"/>
              <a:ext cx="914400" cy="914400"/>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1" name="Chord 40"/>
            <p:cNvSpPr/>
            <p:nvPr/>
          </p:nvSpPr>
          <p:spPr>
            <a:xfrm>
              <a:off x="4321538" y="4501320"/>
              <a:ext cx="1117512" cy="1117512"/>
            </a:xfrm>
            <a:prstGeom prst="chord">
              <a:avLst>
                <a:gd name="adj1" fmla="val 10342302"/>
                <a:gd name="adj2" fmla="val 65584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2" name="Chord 41"/>
            <p:cNvSpPr/>
            <p:nvPr/>
          </p:nvSpPr>
          <p:spPr>
            <a:xfrm>
              <a:off x="3726496" y="4402596"/>
              <a:ext cx="1010970" cy="1010970"/>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3" name="Chord 42"/>
            <p:cNvSpPr/>
            <p:nvPr/>
          </p:nvSpPr>
          <p:spPr>
            <a:xfrm>
              <a:off x="5109845" y="4752818"/>
              <a:ext cx="781363" cy="781363"/>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44" name="Chord 43"/>
            <p:cNvSpPr/>
            <p:nvPr/>
          </p:nvSpPr>
          <p:spPr>
            <a:xfrm>
              <a:off x="3023754" y="4873433"/>
              <a:ext cx="540133" cy="540133"/>
            </a:xfrm>
            <a:prstGeom prst="chord">
              <a:avLst>
                <a:gd name="adj1" fmla="val 10613644"/>
                <a:gd name="adj2" fmla="val 14119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 name="Text Placeholder 1"/>
          <p:cNvSpPr>
            <a:spLocks noGrp="1"/>
          </p:cNvSpPr>
          <p:nvPr>
            <p:ph type="body" sz="quarter" idx="10"/>
          </p:nvPr>
        </p:nvSpPr>
        <p:spPr/>
        <p:txBody>
          <a:bodyPr/>
          <a:lstStyle/>
          <a:p>
            <a:r>
              <a:rPr lang="en-US" altLang="ko-KR" dirty="0" smtClean="0"/>
              <a:t>2.1 </a:t>
            </a:r>
            <a:r>
              <a:rPr lang="en-US" altLang="ko-KR" dirty="0" err="1" smtClean="0"/>
              <a:t>Giới</a:t>
            </a:r>
            <a:r>
              <a:rPr lang="en-US" altLang="ko-KR" dirty="0" smtClean="0"/>
              <a:t> </a:t>
            </a:r>
            <a:r>
              <a:rPr lang="en-US" altLang="ko-KR" dirty="0" err="1" smtClean="0"/>
              <a:t>thiệu</a:t>
            </a:r>
            <a:r>
              <a:rPr lang="en-US" altLang="ko-KR" dirty="0" smtClean="0"/>
              <a:t> website Newlands </a:t>
            </a:r>
            <a:endParaRPr lang="ko-KR" altLang="en-US" dirty="0"/>
          </a:p>
        </p:txBody>
      </p:sp>
      <p:grpSp>
        <p:nvGrpSpPr>
          <p:cNvPr id="35" name="Group 34"/>
          <p:cNvGrpSpPr/>
          <p:nvPr/>
        </p:nvGrpSpPr>
        <p:grpSpPr>
          <a:xfrm>
            <a:off x="2670572" y="1325025"/>
            <a:ext cx="1304431" cy="2461875"/>
            <a:chOff x="3779988" y="1298141"/>
            <a:chExt cx="1304431" cy="2461875"/>
          </a:xfrm>
        </p:grpSpPr>
        <p:sp>
          <p:nvSpPr>
            <p:cNvPr id="36" name="Freeform 35"/>
            <p:cNvSpPr/>
            <p:nvPr/>
          </p:nvSpPr>
          <p:spPr>
            <a:xfrm>
              <a:off x="4333425" y="1298141"/>
              <a:ext cx="200205" cy="1710412"/>
            </a:xfrm>
            <a:custGeom>
              <a:avLst/>
              <a:gdLst>
                <a:gd name="connsiteX0" fmla="*/ 86265 w 181155"/>
                <a:gd name="connsiteY0" fmla="*/ 0 h 1708031"/>
                <a:gd name="connsiteX1" fmla="*/ 0 w 181155"/>
                <a:gd name="connsiteY1" fmla="*/ 1682151 h 1708031"/>
                <a:gd name="connsiteX2" fmla="*/ 181155 w 181155"/>
                <a:gd name="connsiteY2" fmla="*/ 1708031 h 1708031"/>
                <a:gd name="connsiteX3" fmla="*/ 86265 w 181155"/>
                <a:gd name="connsiteY3" fmla="*/ 0 h 1708031"/>
                <a:gd name="connsiteX0" fmla="*/ 86265 w 181155"/>
                <a:gd name="connsiteY0" fmla="*/ 0 h 1708031"/>
                <a:gd name="connsiteX1" fmla="*/ 0 w 181155"/>
                <a:gd name="connsiteY1" fmla="*/ 1682151 h 1708031"/>
                <a:gd name="connsiteX2" fmla="*/ 181155 w 181155"/>
                <a:gd name="connsiteY2" fmla="*/ 1708031 h 1708031"/>
                <a:gd name="connsiteX3" fmla="*/ 100462 w 181155"/>
                <a:gd name="connsiteY3" fmla="*/ 4405 h 1708031"/>
                <a:gd name="connsiteX4" fmla="*/ 86265 w 181155"/>
                <a:gd name="connsiteY4" fmla="*/ 0 h 1708031"/>
                <a:gd name="connsiteX0" fmla="*/ 76740 w 181155"/>
                <a:gd name="connsiteY0" fmla="*/ 5120 h 1703626"/>
                <a:gd name="connsiteX1" fmla="*/ 0 w 181155"/>
                <a:gd name="connsiteY1" fmla="*/ 1677746 h 1703626"/>
                <a:gd name="connsiteX2" fmla="*/ 181155 w 181155"/>
                <a:gd name="connsiteY2" fmla="*/ 1703626 h 1703626"/>
                <a:gd name="connsiteX3" fmla="*/ 100462 w 181155"/>
                <a:gd name="connsiteY3" fmla="*/ 0 h 1703626"/>
                <a:gd name="connsiteX4" fmla="*/ 76740 w 181155"/>
                <a:gd name="connsiteY4" fmla="*/ 5120 h 1703626"/>
                <a:gd name="connsiteX0" fmla="*/ 76740 w 181155"/>
                <a:gd name="connsiteY0" fmla="*/ 0 h 1698506"/>
                <a:gd name="connsiteX1" fmla="*/ 0 w 181155"/>
                <a:gd name="connsiteY1" fmla="*/ 1672626 h 1698506"/>
                <a:gd name="connsiteX2" fmla="*/ 181155 w 181155"/>
                <a:gd name="connsiteY2" fmla="*/ 1698506 h 1698506"/>
                <a:gd name="connsiteX3" fmla="*/ 93318 w 181155"/>
                <a:gd name="connsiteY3" fmla="*/ 6786 h 1698506"/>
                <a:gd name="connsiteX4" fmla="*/ 76740 w 181155"/>
                <a:gd name="connsiteY4" fmla="*/ 0 h 1698506"/>
                <a:gd name="connsiteX0" fmla="*/ 79122 w 181155"/>
                <a:gd name="connsiteY0" fmla="*/ 5120 h 1691720"/>
                <a:gd name="connsiteX1" fmla="*/ 0 w 181155"/>
                <a:gd name="connsiteY1" fmla="*/ 1665840 h 1691720"/>
                <a:gd name="connsiteX2" fmla="*/ 181155 w 181155"/>
                <a:gd name="connsiteY2" fmla="*/ 1691720 h 1691720"/>
                <a:gd name="connsiteX3" fmla="*/ 93318 w 181155"/>
                <a:gd name="connsiteY3" fmla="*/ 0 h 1691720"/>
                <a:gd name="connsiteX4" fmla="*/ 79122 w 181155"/>
                <a:gd name="connsiteY4" fmla="*/ 5120 h 1691720"/>
                <a:gd name="connsiteX0" fmla="*/ 79122 w 181155"/>
                <a:gd name="connsiteY0" fmla="*/ 0 h 1686600"/>
                <a:gd name="connsiteX1" fmla="*/ 0 w 181155"/>
                <a:gd name="connsiteY1" fmla="*/ 1660720 h 1686600"/>
                <a:gd name="connsiteX2" fmla="*/ 181155 w 181155"/>
                <a:gd name="connsiteY2" fmla="*/ 1686600 h 1686600"/>
                <a:gd name="connsiteX3" fmla="*/ 93318 w 181155"/>
                <a:gd name="connsiteY3" fmla="*/ 4405 h 1686600"/>
                <a:gd name="connsiteX4" fmla="*/ 79122 w 181155"/>
                <a:gd name="connsiteY4" fmla="*/ 0 h 1686600"/>
                <a:gd name="connsiteX0" fmla="*/ 93410 w 195443"/>
                <a:gd name="connsiteY0" fmla="*/ 0 h 1708345"/>
                <a:gd name="connsiteX1" fmla="*/ 0 w 195443"/>
                <a:gd name="connsiteY1" fmla="*/ 1708345 h 1708345"/>
                <a:gd name="connsiteX2" fmla="*/ 195443 w 195443"/>
                <a:gd name="connsiteY2" fmla="*/ 1686600 h 1708345"/>
                <a:gd name="connsiteX3" fmla="*/ 107606 w 195443"/>
                <a:gd name="connsiteY3" fmla="*/ 4405 h 1708345"/>
                <a:gd name="connsiteX4" fmla="*/ 93410 w 195443"/>
                <a:gd name="connsiteY4" fmla="*/ 0 h 1708345"/>
                <a:gd name="connsiteX0" fmla="*/ 93410 w 200205"/>
                <a:gd name="connsiteY0" fmla="*/ 0 h 1710412"/>
                <a:gd name="connsiteX1" fmla="*/ 0 w 200205"/>
                <a:gd name="connsiteY1" fmla="*/ 1708345 h 1710412"/>
                <a:gd name="connsiteX2" fmla="*/ 200205 w 200205"/>
                <a:gd name="connsiteY2" fmla="*/ 1710412 h 1710412"/>
                <a:gd name="connsiteX3" fmla="*/ 107606 w 200205"/>
                <a:gd name="connsiteY3" fmla="*/ 4405 h 1710412"/>
                <a:gd name="connsiteX4" fmla="*/ 93410 w 200205"/>
                <a:gd name="connsiteY4" fmla="*/ 0 h 1710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205" h="1710412">
                  <a:moveTo>
                    <a:pt x="93410" y="0"/>
                  </a:moveTo>
                  <a:lnTo>
                    <a:pt x="0" y="1708345"/>
                  </a:lnTo>
                  <a:lnTo>
                    <a:pt x="200205" y="1710412"/>
                  </a:lnTo>
                  <a:cubicBezTo>
                    <a:pt x="171720" y="1183812"/>
                    <a:pt x="136091" y="531005"/>
                    <a:pt x="107606" y="4405"/>
                  </a:cubicBezTo>
                  <a:lnTo>
                    <a:pt x="9341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7" name="Freeform 36"/>
            <p:cNvSpPr/>
            <p:nvPr/>
          </p:nvSpPr>
          <p:spPr>
            <a:xfrm flipH="1">
              <a:off x="4441313"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8" name="Freeform 37"/>
            <p:cNvSpPr/>
            <p:nvPr/>
          </p:nvSpPr>
          <p:spPr>
            <a:xfrm>
              <a:off x="3779988" y="1380365"/>
              <a:ext cx="643106" cy="1707892"/>
            </a:xfrm>
            <a:custGeom>
              <a:avLst/>
              <a:gdLst>
                <a:gd name="connsiteX0" fmla="*/ 621102 w 621102"/>
                <a:gd name="connsiteY0" fmla="*/ 0 h 1690778"/>
                <a:gd name="connsiteX1" fmla="*/ 0 w 621102"/>
                <a:gd name="connsiteY1" fmla="*/ 1690778 h 1690778"/>
                <a:gd name="connsiteX2" fmla="*/ 560717 w 621102"/>
                <a:gd name="connsiteY2" fmla="*/ 1492370 h 1690778"/>
                <a:gd name="connsiteX3" fmla="*/ 621102 w 621102"/>
                <a:gd name="connsiteY3" fmla="*/ 0 h 1690778"/>
                <a:gd name="connsiteX0" fmla="*/ 643106 w 643106"/>
                <a:gd name="connsiteY0" fmla="*/ 0 h 1707892"/>
                <a:gd name="connsiteX1" fmla="*/ 0 w 643106"/>
                <a:gd name="connsiteY1" fmla="*/ 1707892 h 1707892"/>
                <a:gd name="connsiteX2" fmla="*/ 560717 w 643106"/>
                <a:gd name="connsiteY2" fmla="*/ 1509484 h 1707892"/>
                <a:gd name="connsiteX3" fmla="*/ 643106 w 643106"/>
                <a:gd name="connsiteY3" fmla="*/ 0 h 1707892"/>
              </a:gdLst>
              <a:ahLst/>
              <a:cxnLst>
                <a:cxn ang="0">
                  <a:pos x="connsiteX0" y="connsiteY0"/>
                </a:cxn>
                <a:cxn ang="0">
                  <a:pos x="connsiteX1" y="connsiteY1"/>
                </a:cxn>
                <a:cxn ang="0">
                  <a:pos x="connsiteX2" y="connsiteY2"/>
                </a:cxn>
                <a:cxn ang="0">
                  <a:pos x="connsiteX3" y="connsiteY3"/>
                </a:cxn>
              </a:cxnLst>
              <a:rect l="l" t="t" r="r" b="b"/>
              <a:pathLst>
                <a:path w="643106" h="1707892">
                  <a:moveTo>
                    <a:pt x="643106" y="0"/>
                  </a:moveTo>
                  <a:lnTo>
                    <a:pt x="0" y="1707892"/>
                  </a:lnTo>
                  <a:lnTo>
                    <a:pt x="560717" y="1509484"/>
                  </a:lnTo>
                  <a:lnTo>
                    <a:pt x="6431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9" name="Freeform 38"/>
            <p:cNvSpPr/>
            <p:nvPr/>
          </p:nvSpPr>
          <p:spPr>
            <a:xfrm>
              <a:off x="3810452" y="3008553"/>
              <a:ext cx="1186798" cy="751463"/>
            </a:xfrm>
            <a:custGeom>
              <a:avLst/>
              <a:gdLst/>
              <a:ahLst/>
              <a:cxnLst/>
              <a:rect l="l" t="t" r="r" b="b"/>
              <a:pathLst>
                <a:path w="1186798" h="751463">
                  <a:moveTo>
                    <a:pt x="571900" y="18996"/>
                  </a:moveTo>
                  <a:cubicBezTo>
                    <a:pt x="463937" y="77983"/>
                    <a:pt x="428075" y="330281"/>
                    <a:pt x="651355" y="487491"/>
                  </a:cubicBezTo>
                  <a:cubicBezTo>
                    <a:pt x="595490" y="341069"/>
                    <a:pt x="632624" y="268838"/>
                    <a:pt x="668711" y="195562"/>
                  </a:cubicBezTo>
                  <a:cubicBezTo>
                    <a:pt x="669313" y="232813"/>
                    <a:pt x="631252" y="312906"/>
                    <a:pt x="724853" y="359561"/>
                  </a:cubicBezTo>
                  <a:cubicBezTo>
                    <a:pt x="681048" y="219220"/>
                    <a:pt x="866081" y="175012"/>
                    <a:pt x="671806" y="20041"/>
                  </a:cubicBezTo>
                  <a:cubicBezTo>
                    <a:pt x="952810" y="60640"/>
                    <a:pt x="870180" y="203640"/>
                    <a:pt x="936973" y="347687"/>
                  </a:cubicBezTo>
                  <a:cubicBezTo>
                    <a:pt x="888101" y="356187"/>
                    <a:pt x="817286" y="225711"/>
                    <a:pt x="833200" y="287502"/>
                  </a:cubicBezTo>
                  <a:cubicBezTo>
                    <a:pt x="916717" y="531671"/>
                    <a:pt x="666903" y="538643"/>
                    <a:pt x="746240" y="751463"/>
                  </a:cubicBezTo>
                  <a:cubicBezTo>
                    <a:pt x="499659" y="737527"/>
                    <a:pt x="571782" y="508334"/>
                    <a:pt x="455818" y="452601"/>
                  </a:cubicBezTo>
                  <a:cubicBezTo>
                    <a:pt x="424343" y="446974"/>
                    <a:pt x="386598" y="472693"/>
                    <a:pt x="456483" y="587233"/>
                  </a:cubicBezTo>
                  <a:cubicBezTo>
                    <a:pt x="49466" y="283924"/>
                    <a:pt x="335238" y="35996"/>
                    <a:pt x="571900" y="18996"/>
                  </a:cubicBezTo>
                  <a:close/>
                  <a:moveTo>
                    <a:pt x="1179221" y="0"/>
                  </a:moveTo>
                  <a:lnTo>
                    <a:pt x="1186798" y="0"/>
                  </a:lnTo>
                  <a:lnTo>
                    <a:pt x="1186190" y="4819"/>
                  </a:lnTo>
                  <a:close/>
                  <a:moveTo>
                    <a:pt x="0" y="0"/>
                  </a:moveTo>
                  <a:lnTo>
                    <a:pt x="29871" y="0"/>
                  </a:lnTo>
                  <a:lnTo>
                    <a:pt x="2400" y="18996"/>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7" name="TextBox 46"/>
          <p:cNvSpPr txBox="1"/>
          <p:nvPr/>
        </p:nvSpPr>
        <p:spPr>
          <a:xfrm>
            <a:off x="1206217" y="1534739"/>
            <a:ext cx="2520279" cy="400110"/>
          </a:xfrm>
          <a:prstGeom prst="rect">
            <a:avLst/>
          </a:prstGeom>
          <a:noFill/>
        </p:spPr>
        <p:txBody>
          <a:bodyPr wrap="square" rtlCol="0" anchor="ctr">
            <a:spAutoFit/>
          </a:bodyPr>
          <a:lstStyle/>
          <a:p>
            <a:r>
              <a:rPr lang="en-US" altLang="ko-KR" sz="2000" b="1" dirty="0" err="1" smtClean="0">
                <a:solidFill>
                  <a:schemeClr val="bg1"/>
                </a:solidFill>
                <a:cs typeface="Arial" pitchFamily="34" charset="0"/>
              </a:rPr>
              <a:t>Đất</a:t>
            </a:r>
            <a:r>
              <a:rPr lang="en-US" altLang="ko-KR" sz="2000" b="1" dirty="0" smtClean="0">
                <a:solidFill>
                  <a:schemeClr val="bg1"/>
                </a:solidFill>
                <a:cs typeface="Arial" pitchFamily="34" charset="0"/>
              </a:rPr>
              <a:t> </a:t>
            </a:r>
            <a:r>
              <a:rPr lang="en-US" altLang="ko-KR" sz="2000" b="1" dirty="0" err="1" smtClean="0">
                <a:solidFill>
                  <a:schemeClr val="bg1"/>
                </a:solidFill>
                <a:cs typeface="Arial" pitchFamily="34" charset="0"/>
              </a:rPr>
              <a:t>bán</a:t>
            </a:r>
            <a:r>
              <a:rPr lang="en-US" altLang="ko-KR" sz="2000" b="1" dirty="0" smtClean="0">
                <a:solidFill>
                  <a:schemeClr val="bg1"/>
                </a:solidFill>
                <a:cs typeface="Arial" pitchFamily="34" charset="0"/>
              </a:rPr>
              <a:t> </a:t>
            </a:r>
            <a:endParaRPr lang="ko-KR" altLang="en-US" sz="2000" b="1" dirty="0">
              <a:solidFill>
                <a:schemeClr val="bg1"/>
              </a:solidFill>
              <a:cs typeface="Arial" pitchFamily="34" charset="0"/>
            </a:endParaRPr>
          </a:p>
        </p:txBody>
      </p:sp>
      <p:sp>
        <p:nvSpPr>
          <p:cNvPr id="50" name="TextBox 49"/>
          <p:cNvSpPr txBox="1"/>
          <p:nvPr/>
        </p:nvSpPr>
        <p:spPr>
          <a:xfrm>
            <a:off x="1187625" y="2264631"/>
            <a:ext cx="2520279" cy="400110"/>
          </a:xfrm>
          <a:prstGeom prst="rect">
            <a:avLst/>
          </a:prstGeom>
          <a:noFill/>
        </p:spPr>
        <p:txBody>
          <a:bodyPr wrap="square" rtlCol="0" anchor="ctr">
            <a:spAutoFit/>
          </a:bodyPr>
          <a:lstStyle/>
          <a:p>
            <a:r>
              <a:rPr lang="en-US" altLang="ko-KR" sz="2000" b="1" dirty="0" err="1" smtClean="0">
                <a:solidFill>
                  <a:schemeClr val="bg1"/>
                </a:solidFill>
                <a:cs typeface="Arial" pitchFamily="34" charset="0"/>
              </a:rPr>
              <a:t>Dự</a:t>
            </a:r>
            <a:r>
              <a:rPr lang="en-US" altLang="ko-KR" sz="2000" b="1" dirty="0" smtClean="0">
                <a:solidFill>
                  <a:schemeClr val="bg1"/>
                </a:solidFill>
                <a:cs typeface="Arial" pitchFamily="34" charset="0"/>
              </a:rPr>
              <a:t> </a:t>
            </a:r>
            <a:r>
              <a:rPr lang="en-US" altLang="ko-KR" sz="2000" b="1" dirty="0" err="1" smtClean="0">
                <a:solidFill>
                  <a:schemeClr val="bg1"/>
                </a:solidFill>
                <a:cs typeface="Arial" pitchFamily="34" charset="0"/>
              </a:rPr>
              <a:t>án</a:t>
            </a:r>
            <a:endParaRPr lang="ko-KR" altLang="en-US" sz="2000" b="1" dirty="0">
              <a:solidFill>
                <a:schemeClr val="bg1"/>
              </a:solidFill>
              <a:cs typeface="Arial" pitchFamily="34" charset="0"/>
            </a:endParaRPr>
          </a:p>
        </p:txBody>
      </p:sp>
      <p:sp>
        <p:nvSpPr>
          <p:cNvPr id="51" name="Oval 50"/>
          <p:cNvSpPr/>
          <p:nvPr/>
        </p:nvSpPr>
        <p:spPr>
          <a:xfrm>
            <a:off x="616016" y="1525991"/>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Oval 51"/>
          <p:cNvSpPr/>
          <p:nvPr/>
        </p:nvSpPr>
        <p:spPr>
          <a:xfrm>
            <a:off x="590022" y="2919715"/>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Rectangle 9"/>
          <p:cNvSpPr/>
          <p:nvPr/>
        </p:nvSpPr>
        <p:spPr>
          <a:xfrm>
            <a:off x="752363" y="1624030"/>
            <a:ext cx="236654" cy="221529"/>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Oval 7"/>
          <p:cNvSpPr/>
          <p:nvPr/>
        </p:nvSpPr>
        <p:spPr>
          <a:xfrm>
            <a:off x="721359" y="3100612"/>
            <a:ext cx="234783" cy="23478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Oval 54"/>
          <p:cNvSpPr/>
          <p:nvPr/>
        </p:nvSpPr>
        <p:spPr>
          <a:xfrm>
            <a:off x="584281" y="2234311"/>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Oval 55"/>
          <p:cNvSpPr/>
          <p:nvPr/>
        </p:nvSpPr>
        <p:spPr>
          <a:xfrm>
            <a:off x="584281" y="3651870"/>
            <a:ext cx="509348" cy="509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Oval 21"/>
          <p:cNvSpPr>
            <a:spLocks noChangeAspect="1"/>
          </p:cNvSpPr>
          <p:nvPr/>
        </p:nvSpPr>
        <p:spPr>
          <a:xfrm>
            <a:off x="699138" y="2328156"/>
            <a:ext cx="271770" cy="274040"/>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8" name="Rectangle 16"/>
          <p:cNvSpPr/>
          <p:nvPr/>
        </p:nvSpPr>
        <p:spPr>
          <a:xfrm rot="2700000">
            <a:off x="757231" y="3759213"/>
            <a:ext cx="179293" cy="32143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TextBox 60"/>
          <p:cNvSpPr txBox="1"/>
          <p:nvPr/>
        </p:nvSpPr>
        <p:spPr>
          <a:xfrm>
            <a:off x="1187624" y="2990061"/>
            <a:ext cx="2520279" cy="400110"/>
          </a:xfrm>
          <a:prstGeom prst="rect">
            <a:avLst/>
          </a:prstGeom>
          <a:noFill/>
        </p:spPr>
        <p:txBody>
          <a:bodyPr wrap="square" rtlCol="0" anchor="ctr">
            <a:spAutoFit/>
          </a:bodyPr>
          <a:lstStyle/>
          <a:p>
            <a:r>
              <a:rPr lang="en-US" altLang="ko-KR" sz="2000" b="1" dirty="0" err="1" smtClean="0">
                <a:solidFill>
                  <a:schemeClr val="bg1"/>
                </a:solidFill>
                <a:cs typeface="Arial" pitchFamily="34" charset="0"/>
              </a:rPr>
              <a:t>Kiến</a:t>
            </a:r>
            <a:r>
              <a:rPr lang="en-US" altLang="ko-KR" sz="2000" b="1" dirty="0" smtClean="0">
                <a:solidFill>
                  <a:schemeClr val="bg1"/>
                </a:solidFill>
                <a:cs typeface="Arial" pitchFamily="34" charset="0"/>
              </a:rPr>
              <a:t> </a:t>
            </a:r>
            <a:r>
              <a:rPr lang="en-US" altLang="ko-KR" sz="2000" b="1" dirty="0" err="1" smtClean="0">
                <a:solidFill>
                  <a:schemeClr val="bg1"/>
                </a:solidFill>
                <a:cs typeface="Arial" pitchFamily="34" charset="0"/>
              </a:rPr>
              <a:t>thức</a:t>
            </a:r>
            <a:endParaRPr lang="ko-KR" altLang="en-US" sz="2000" b="1" dirty="0">
              <a:solidFill>
                <a:schemeClr val="bg1"/>
              </a:solidFill>
              <a:cs typeface="Arial" pitchFamily="34" charset="0"/>
            </a:endParaRPr>
          </a:p>
        </p:txBody>
      </p:sp>
      <p:sp>
        <p:nvSpPr>
          <p:cNvPr id="65" name="TextBox 64"/>
          <p:cNvSpPr txBox="1"/>
          <p:nvPr/>
        </p:nvSpPr>
        <p:spPr>
          <a:xfrm>
            <a:off x="4067945" y="1716214"/>
            <a:ext cx="4952490" cy="2862322"/>
          </a:xfrm>
          <a:prstGeom prst="rect">
            <a:avLst/>
          </a:prstGeom>
          <a:noFill/>
        </p:spPr>
        <p:txBody>
          <a:bodyPr wrap="square" rtlCol="0" anchor="ctr">
            <a:spAutoFit/>
          </a:bodyPr>
          <a:lstStyle/>
          <a:p>
            <a:pPr algn="ctr"/>
            <a:r>
              <a:rPr lang="en-US" dirty="0" err="1" smtClean="0">
                <a:solidFill>
                  <a:schemeClr val="bg1"/>
                </a:solidFill>
              </a:rPr>
              <a:t>Thị</a:t>
            </a:r>
            <a:r>
              <a:rPr lang="en-US" dirty="0" smtClean="0">
                <a:solidFill>
                  <a:schemeClr val="bg1"/>
                </a:solidFill>
              </a:rPr>
              <a:t> </a:t>
            </a:r>
            <a:r>
              <a:rPr lang="en-US" dirty="0" err="1">
                <a:solidFill>
                  <a:schemeClr val="bg1"/>
                </a:solidFill>
              </a:rPr>
              <a:t>trường</a:t>
            </a:r>
            <a:r>
              <a:rPr lang="en-US" dirty="0">
                <a:solidFill>
                  <a:schemeClr val="bg1"/>
                </a:solidFill>
              </a:rPr>
              <a:t> </a:t>
            </a:r>
            <a:r>
              <a:rPr lang="en-US" dirty="0" err="1">
                <a:solidFill>
                  <a:schemeClr val="bg1"/>
                </a:solidFill>
              </a:rPr>
              <a:t>địa</a:t>
            </a:r>
            <a:r>
              <a:rPr lang="en-US" dirty="0">
                <a:solidFill>
                  <a:schemeClr val="bg1"/>
                </a:solidFill>
              </a:rPr>
              <a:t> </a:t>
            </a:r>
            <a:r>
              <a:rPr lang="en-US" dirty="0" err="1">
                <a:solidFill>
                  <a:schemeClr val="bg1"/>
                </a:solidFill>
              </a:rPr>
              <a:t>ốc</a:t>
            </a:r>
            <a:r>
              <a:rPr lang="en-US" dirty="0">
                <a:solidFill>
                  <a:schemeClr val="bg1"/>
                </a:solidFill>
              </a:rPr>
              <a:t>, </a:t>
            </a:r>
            <a:r>
              <a:rPr lang="en-US" dirty="0" err="1">
                <a:solidFill>
                  <a:schemeClr val="bg1"/>
                </a:solidFill>
              </a:rPr>
              <a:t>bất</a:t>
            </a:r>
            <a:r>
              <a:rPr lang="en-US" dirty="0">
                <a:solidFill>
                  <a:schemeClr val="bg1"/>
                </a:solidFill>
              </a:rPr>
              <a:t> </a:t>
            </a:r>
            <a:r>
              <a:rPr lang="en-US" dirty="0" err="1">
                <a:solidFill>
                  <a:schemeClr val="bg1"/>
                </a:solidFill>
              </a:rPr>
              <a:t>động</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tại</a:t>
            </a:r>
            <a:r>
              <a:rPr lang="en-US" dirty="0">
                <a:solidFill>
                  <a:schemeClr val="bg1"/>
                </a:solidFill>
              </a:rPr>
              <a:t> </a:t>
            </a:r>
            <a:r>
              <a:rPr lang="en-US" dirty="0" err="1">
                <a:solidFill>
                  <a:schemeClr val="bg1"/>
                </a:solidFill>
              </a:rPr>
              <a:t>Việt</a:t>
            </a:r>
            <a:r>
              <a:rPr lang="en-US" dirty="0">
                <a:solidFill>
                  <a:schemeClr val="bg1"/>
                </a:solidFill>
              </a:rPr>
              <a:t> </a:t>
            </a:r>
            <a:r>
              <a:rPr lang="en-US" dirty="0" smtClean="0">
                <a:solidFill>
                  <a:schemeClr val="bg1"/>
                </a:solidFill>
              </a:rPr>
              <a:t>Nam </a:t>
            </a:r>
            <a:r>
              <a:rPr lang="en-US" dirty="0" err="1" smtClean="0">
                <a:solidFill>
                  <a:schemeClr val="bg1"/>
                </a:solidFill>
              </a:rPr>
              <a:t>là</a:t>
            </a:r>
            <a:r>
              <a:rPr lang="en-US" dirty="0" smtClean="0">
                <a:solidFill>
                  <a:schemeClr val="bg1"/>
                </a:solidFill>
              </a:rPr>
              <a:t> </a:t>
            </a:r>
            <a:r>
              <a:rPr lang="en-US" dirty="0" err="1">
                <a:solidFill>
                  <a:schemeClr val="bg1"/>
                </a:solidFill>
              </a:rPr>
              <a:t>tâm</a:t>
            </a:r>
            <a:r>
              <a:rPr lang="en-US" dirty="0">
                <a:solidFill>
                  <a:schemeClr val="bg1"/>
                </a:solidFill>
              </a:rPr>
              <a:t> </a:t>
            </a:r>
            <a:r>
              <a:rPr lang="en-US" dirty="0" err="1">
                <a:solidFill>
                  <a:schemeClr val="bg1"/>
                </a:solidFill>
              </a:rPr>
              <a:t>điểm</a:t>
            </a:r>
            <a:r>
              <a:rPr lang="en-US" dirty="0">
                <a:solidFill>
                  <a:schemeClr val="bg1"/>
                </a:solidFill>
              </a:rPr>
              <a:t> </a:t>
            </a:r>
            <a:r>
              <a:rPr lang="en-US" dirty="0" err="1">
                <a:solidFill>
                  <a:schemeClr val="bg1"/>
                </a:solidFill>
              </a:rPr>
              <a:t>rất</a:t>
            </a:r>
            <a:r>
              <a:rPr lang="en-US" dirty="0">
                <a:solidFill>
                  <a:schemeClr val="bg1"/>
                </a:solidFill>
              </a:rPr>
              <a:t> </a:t>
            </a:r>
            <a:r>
              <a:rPr lang="en-US" dirty="0" err="1">
                <a:solidFill>
                  <a:schemeClr val="bg1"/>
                </a:solidFill>
              </a:rPr>
              <a:t>nóng</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các</a:t>
            </a:r>
            <a:r>
              <a:rPr lang="en-US" dirty="0">
                <a:solidFill>
                  <a:schemeClr val="bg1"/>
                </a:solidFill>
              </a:rPr>
              <a:t> </a:t>
            </a:r>
            <a:r>
              <a:rPr lang="en-US" dirty="0" err="1">
                <a:solidFill>
                  <a:schemeClr val="bg1"/>
                </a:solidFill>
              </a:rPr>
              <a:t>doanh</a:t>
            </a:r>
            <a:r>
              <a:rPr lang="en-US" dirty="0">
                <a:solidFill>
                  <a:schemeClr val="bg1"/>
                </a:solidFill>
              </a:rPr>
              <a:t> </a:t>
            </a:r>
            <a:r>
              <a:rPr lang="en-US" dirty="0" err="1">
                <a:solidFill>
                  <a:schemeClr val="bg1"/>
                </a:solidFill>
              </a:rPr>
              <a:t>nghiệp</a:t>
            </a:r>
            <a:r>
              <a:rPr lang="en-US" dirty="0">
                <a:solidFill>
                  <a:schemeClr val="bg1"/>
                </a:solidFill>
              </a:rPr>
              <a:t> </a:t>
            </a:r>
            <a:r>
              <a:rPr lang="en-US" dirty="0" err="1" smtClean="0">
                <a:solidFill>
                  <a:schemeClr val="bg1"/>
                </a:solidFill>
              </a:rPr>
              <a:t>kinh</a:t>
            </a:r>
            <a:r>
              <a:rPr lang="en-US" dirty="0" smtClean="0">
                <a:solidFill>
                  <a:schemeClr val="bg1"/>
                </a:solidFill>
              </a:rPr>
              <a:t> </a:t>
            </a:r>
            <a:r>
              <a:rPr lang="en-US" dirty="0" err="1" smtClean="0">
                <a:solidFill>
                  <a:schemeClr val="bg1"/>
                </a:solidFill>
              </a:rPr>
              <a:t>doanh</a:t>
            </a:r>
            <a:r>
              <a:rPr lang="en-US" dirty="0" smtClean="0">
                <a:solidFill>
                  <a:schemeClr val="bg1"/>
                </a:solidFill>
              </a:rPr>
              <a:t> </a:t>
            </a:r>
            <a:r>
              <a:rPr lang="en-US" dirty="0" err="1" smtClean="0">
                <a:solidFill>
                  <a:schemeClr val="bg1"/>
                </a:solidFill>
              </a:rPr>
              <a:t>có</a:t>
            </a:r>
            <a:r>
              <a:rPr lang="en-US" dirty="0" smtClean="0">
                <a:solidFill>
                  <a:schemeClr val="bg1"/>
                </a:solidFill>
              </a:rPr>
              <a:t> </a:t>
            </a:r>
            <a:r>
              <a:rPr lang="en-US" dirty="0" err="1">
                <a:solidFill>
                  <a:schemeClr val="bg1"/>
                </a:solidFill>
              </a:rPr>
              <a:t>nhu</a:t>
            </a:r>
            <a:r>
              <a:rPr lang="en-US" dirty="0">
                <a:solidFill>
                  <a:schemeClr val="bg1"/>
                </a:solidFill>
              </a:rPr>
              <a:t> </a:t>
            </a:r>
            <a:r>
              <a:rPr lang="en-US" dirty="0" err="1">
                <a:solidFill>
                  <a:schemeClr val="bg1"/>
                </a:solidFill>
              </a:rPr>
              <a:t>cầu</a:t>
            </a:r>
            <a:r>
              <a:rPr lang="en-US" dirty="0">
                <a:solidFill>
                  <a:schemeClr val="bg1"/>
                </a:solidFill>
              </a:rPr>
              <a:t> </a:t>
            </a:r>
            <a:r>
              <a:rPr lang="en-US" dirty="0" err="1">
                <a:solidFill>
                  <a:schemeClr val="bg1"/>
                </a:solidFill>
              </a:rPr>
              <a:t>tìm</a:t>
            </a:r>
            <a:r>
              <a:rPr lang="en-US" dirty="0">
                <a:solidFill>
                  <a:schemeClr val="bg1"/>
                </a:solidFill>
              </a:rPr>
              <a:t> </a:t>
            </a:r>
            <a:r>
              <a:rPr lang="en-US" dirty="0" err="1">
                <a:solidFill>
                  <a:schemeClr val="bg1"/>
                </a:solidFill>
              </a:rPr>
              <a:t>nhà</a:t>
            </a:r>
            <a:r>
              <a:rPr lang="en-US" dirty="0">
                <a:solidFill>
                  <a:schemeClr val="bg1"/>
                </a:solidFill>
              </a:rPr>
              <a:t> ở. </a:t>
            </a:r>
            <a:r>
              <a:rPr lang="en-US" dirty="0" err="1">
                <a:solidFill>
                  <a:schemeClr val="bg1"/>
                </a:solidFill>
              </a:rPr>
              <a:t>Đặc</a:t>
            </a:r>
            <a:r>
              <a:rPr lang="en-US" dirty="0">
                <a:solidFill>
                  <a:schemeClr val="bg1"/>
                </a:solidFill>
              </a:rPr>
              <a:t> </a:t>
            </a:r>
            <a:r>
              <a:rPr lang="en-US" dirty="0" err="1">
                <a:solidFill>
                  <a:schemeClr val="bg1"/>
                </a:solidFill>
              </a:rPr>
              <a:t>biệt</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thị</a:t>
            </a:r>
            <a:r>
              <a:rPr lang="en-US" dirty="0">
                <a:solidFill>
                  <a:schemeClr val="bg1"/>
                </a:solidFill>
              </a:rPr>
              <a:t> </a:t>
            </a:r>
            <a:endParaRPr lang="en-US" dirty="0" smtClean="0">
              <a:solidFill>
                <a:schemeClr val="bg1"/>
              </a:solidFill>
            </a:endParaRPr>
          </a:p>
          <a:p>
            <a:pPr algn="ctr"/>
            <a:r>
              <a:rPr lang="en-US" dirty="0" err="1" smtClean="0">
                <a:solidFill>
                  <a:schemeClr val="bg1"/>
                </a:solidFill>
              </a:rPr>
              <a:t>trường</a:t>
            </a:r>
            <a:r>
              <a:rPr lang="en-US" dirty="0" smtClean="0">
                <a:solidFill>
                  <a:schemeClr val="bg1"/>
                </a:solidFill>
              </a:rPr>
              <a:t> </a:t>
            </a:r>
            <a:r>
              <a:rPr lang="en-US" dirty="0" err="1">
                <a:solidFill>
                  <a:schemeClr val="bg1"/>
                </a:solidFill>
              </a:rPr>
              <a:t>nhà</a:t>
            </a:r>
            <a:r>
              <a:rPr lang="en-US" dirty="0">
                <a:solidFill>
                  <a:schemeClr val="bg1"/>
                </a:solidFill>
              </a:rPr>
              <a:t> </a:t>
            </a:r>
            <a:r>
              <a:rPr lang="en-US" dirty="0" err="1">
                <a:solidFill>
                  <a:schemeClr val="bg1"/>
                </a:solidFill>
              </a:rPr>
              <a:t>đất</a:t>
            </a:r>
            <a:r>
              <a:rPr lang="en-US" dirty="0">
                <a:solidFill>
                  <a:schemeClr val="bg1"/>
                </a:solidFill>
              </a:rPr>
              <a:t> </a:t>
            </a:r>
            <a:r>
              <a:rPr lang="en-US" dirty="0" err="1">
                <a:solidFill>
                  <a:schemeClr val="bg1"/>
                </a:solidFill>
              </a:rPr>
              <a:t>tại</a:t>
            </a:r>
            <a:r>
              <a:rPr lang="en-US" dirty="0">
                <a:solidFill>
                  <a:schemeClr val="bg1"/>
                </a:solidFill>
              </a:rPr>
              <a:t> </a:t>
            </a:r>
            <a:r>
              <a:rPr lang="en-US" dirty="0" err="1">
                <a:solidFill>
                  <a:schemeClr val="bg1"/>
                </a:solidFill>
              </a:rPr>
              <a:t>Đà</a:t>
            </a:r>
            <a:r>
              <a:rPr lang="en-US" dirty="0">
                <a:solidFill>
                  <a:schemeClr val="bg1"/>
                </a:solidFill>
              </a:rPr>
              <a:t> </a:t>
            </a:r>
            <a:r>
              <a:rPr lang="en-US" dirty="0" err="1">
                <a:solidFill>
                  <a:schemeClr val="bg1"/>
                </a:solidFill>
              </a:rPr>
              <a:t>Nẵng</a:t>
            </a:r>
            <a:r>
              <a:rPr lang="en-US" dirty="0">
                <a:solidFill>
                  <a:schemeClr val="bg1"/>
                </a:solidFill>
              </a:rPr>
              <a:t> </a:t>
            </a:r>
            <a:r>
              <a:rPr lang="en-US" dirty="0" err="1">
                <a:solidFill>
                  <a:schemeClr val="bg1"/>
                </a:solidFill>
              </a:rPr>
              <a:t>thực</a:t>
            </a:r>
            <a:r>
              <a:rPr lang="en-US" dirty="0">
                <a:solidFill>
                  <a:schemeClr val="bg1"/>
                </a:solidFill>
              </a:rPr>
              <a:t> </a:t>
            </a:r>
            <a:r>
              <a:rPr lang="en-US" dirty="0" err="1">
                <a:solidFill>
                  <a:schemeClr val="bg1"/>
                </a:solidFill>
              </a:rPr>
              <a:t>sự</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bài</a:t>
            </a:r>
            <a:r>
              <a:rPr lang="en-US" dirty="0">
                <a:solidFill>
                  <a:schemeClr val="bg1"/>
                </a:solidFill>
              </a:rPr>
              <a:t> </a:t>
            </a:r>
            <a:r>
              <a:rPr lang="en-US" dirty="0" err="1">
                <a:solidFill>
                  <a:schemeClr val="bg1"/>
                </a:solidFill>
              </a:rPr>
              <a:t>toán</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hề</a:t>
            </a:r>
            <a:r>
              <a:rPr lang="en-US" dirty="0">
                <a:solidFill>
                  <a:schemeClr val="bg1"/>
                </a:solidFill>
              </a:rPr>
              <a:t> </a:t>
            </a:r>
            <a:r>
              <a:rPr lang="en-US" dirty="0" err="1">
                <a:solidFill>
                  <a:schemeClr val="bg1"/>
                </a:solidFill>
              </a:rPr>
              <a:t>đơn</a:t>
            </a:r>
            <a:r>
              <a:rPr lang="en-US" dirty="0">
                <a:solidFill>
                  <a:schemeClr val="bg1"/>
                </a:solidFill>
              </a:rPr>
              <a:t> </a:t>
            </a:r>
            <a:r>
              <a:rPr lang="en-US" dirty="0" err="1">
                <a:solidFill>
                  <a:schemeClr val="bg1"/>
                </a:solidFill>
              </a:rPr>
              <a:t>giản</a:t>
            </a:r>
            <a:r>
              <a:rPr lang="en-US" dirty="0">
                <a:solidFill>
                  <a:schemeClr val="bg1"/>
                </a:solidFill>
              </a:rPr>
              <a:t>. Website </a:t>
            </a:r>
            <a:r>
              <a:rPr lang="en-US" dirty="0" err="1">
                <a:solidFill>
                  <a:schemeClr val="bg1"/>
                </a:solidFill>
              </a:rPr>
              <a:t>bất</a:t>
            </a:r>
            <a:r>
              <a:rPr lang="en-US" dirty="0">
                <a:solidFill>
                  <a:schemeClr val="bg1"/>
                </a:solidFill>
              </a:rPr>
              <a:t> </a:t>
            </a:r>
            <a:r>
              <a:rPr lang="en-US" dirty="0" err="1">
                <a:solidFill>
                  <a:schemeClr val="bg1"/>
                </a:solidFill>
              </a:rPr>
              <a:t>động</a:t>
            </a:r>
            <a:r>
              <a:rPr lang="en-US" dirty="0">
                <a:solidFill>
                  <a:schemeClr val="bg1"/>
                </a:solidFill>
              </a:rPr>
              <a:t> </a:t>
            </a:r>
            <a:r>
              <a:rPr lang="en-US" dirty="0" err="1">
                <a:solidFill>
                  <a:schemeClr val="bg1"/>
                </a:solidFill>
              </a:rPr>
              <a:t>sản</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một</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những</a:t>
            </a:r>
            <a:r>
              <a:rPr lang="en-US" dirty="0">
                <a:solidFill>
                  <a:schemeClr val="bg1"/>
                </a:solidFill>
              </a:rPr>
              <a:t> </a:t>
            </a:r>
            <a:r>
              <a:rPr lang="en-US" dirty="0" err="1">
                <a:solidFill>
                  <a:schemeClr val="bg1"/>
                </a:solidFill>
              </a:rPr>
              <a:t>công</a:t>
            </a:r>
            <a:r>
              <a:rPr lang="en-US" dirty="0">
                <a:solidFill>
                  <a:schemeClr val="bg1"/>
                </a:solidFill>
              </a:rPr>
              <a:t> </a:t>
            </a:r>
            <a:r>
              <a:rPr lang="en-US" dirty="0" err="1">
                <a:solidFill>
                  <a:schemeClr val="bg1"/>
                </a:solidFill>
              </a:rPr>
              <a:t>cụ</a:t>
            </a:r>
            <a:r>
              <a:rPr lang="en-US" dirty="0">
                <a:solidFill>
                  <a:schemeClr val="bg1"/>
                </a:solidFill>
              </a:rPr>
              <a:t> </a:t>
            </a:r>
            <a:r>
              <a:rPr lang="en-US" dirty="0" err="1">
                <a:solidFill>
                  <a:schemeClr val="bg1"/>
                </a:solidFill>
              </a:rPr>
              <a:t>quảng</a:t>
            </a:r>
            <a:r>
              <a:rPr lang="en-US" dirty="0">
                <a:solidFill>
                  <a:schemeClr val="bg1"/>
                </a:solidFill>
              </a:rPr>
              <a:t> </a:t>
            </a:r>
            <a:r>
              <a:rPr lang="en-US" dirty="0" err="1">
                <a:solidFill>
                  <a:schemeClr val="bg1"/>
                </a:solidFill>
              </a:rPr>
              <a:t>cáo</a:t>
            </a:r>
            <a:r>
              <a:rPr lang="en-US" dirty="0">
                <a:solidFill>
                  <a:schemeClr val="bg1"/>
                </a:solidFill>
              </a:rPr>
              <a:t> </a:t>
            </a:r>
            <a:r>
              <a:rPr lang="en-US" dirty="0" err="1">
                <a:solidFill>
                  <a:schemeClr val="bg1"/>
                </a:solidFill>
              </a:rPr>
              <a:t>hiệu</a:t>
            </a:r>
            <a:r>
              <a:rPr lang="en-US" dirty="0">
                <a:solidFill>
                  <a:schemeClr val="bg1"/>
                </a:solidFill>
              </a:rPr>
              <a:t> </a:t>
            </a:r>
            <a:endParaRPr lang="en-US" dirty="0" smtClean="0">
              <a:solidFill>
                <a:schemeClr val="bg1"/>
              </a:solidFill>
            </a:endParaRPr>
          </a:p>
          <a:p>
            <a:pPr algn="ctr"/>
            <a:r>
              <a:rPr lang="en-US" dirty="0" err="1" smtClean="0">
                <a:solidFill>
                  <a:schemeClr val="bg1"/>
                </a:solidFill>
              </a:rPr>
              <a:t>quả</a:t>
            </a:r>
            <a:r>
              <a:rPr lang="en-US" dirty="0" smtClean="0">
                <a:solidFill>
                  <a:schemeClr val="bg1"/>
                </a:solidFill>
              </a:rPr>
              <a:t> </a:t>
            </a:r>
            <a:r>
              <a:rPr lang="en-US" dirty="0" err="1">
                <a:solidFill>
                  <a:schemeClr val="bg1"/>
                </a:solidFill>
              </a:rPr>
              <a:t>nhất</a:t>
            </a:r>
            <a:r>
              <a:rPr lang="en-US" dirty="0">
                <a:solidFill>
                  <a:schemeClr val="bg1"/>
                </a:solidFill>
              </a:rPr>
              <a:t>, </a:t>
            </a:r>
            <a:r>
              <a:rPr lang="en-US" dirty="0" err="1">
                <a:solidFill>
                  <a:schemeClr val="bg1"/>
                </a:solidFill>
              </a:rPr>
              <a:t>tăng</a:t>
            </a:r>
            <a:r>
              <a:rPr lang="en-US" dirty="0">
                <a:solidFill>
                  <a:schemeClr val="bg1"/>
                </a:solidFill>
              </a:rPr>
              <a:t> </a:t>
            </a:r>
            <a:r>
              <a:rPr lang="en-US" dirty="0" err="1">
                <a:solidFill>
                  <a:schemeClr val="bg1"/>
                </a:solidFill>
              </a:rPr>
              <a:t>lượng</a:t>
            </a:r>
            <a:r>
              <a:rPr lang="en-US" dirty="0">
                <a:solidFill>
                  <a:schemeClr val="bg1"/>
                </a:solidFill>
              </a:rPr>
              <a:t> </a:t>
            </a:r>
            <a:r>
              <a:rPr lang="en-US" dirty="0" err="1">
                <a:solidFill>
                  <a:schemeClr val="bg1"/>
                </a:solidFill>
              </a:rPr>
              <a:t>tương</a:t>
            </a:r>
            <a:r>
              <a:rPr lang="en-US" dirty="0">
                <a:solidFill>
                  <a:schemeClr val="bg1"/>
                </a:solidFill>
              </a:rPr>
              <a:t> </a:t>
            </a:r>
            <a:r>
              <a:rPr lang="en-US" dirty="0" err="1">
                <a:solidFill>
                  <a:schemeClr val="bg1"/>
                </a:solidFill>
              </a:rPr>
              <a:t>tác</a:t>
            </a:r>
            <a:r>
              <a:rPr lang="en-US" dirty="0">
                <a:solidFill>
                  <a:schemeClr val="bg1"/>
                </a:solidFill>
              </a:rPr>
              <a:t> </a:t>
            </a:r>
            <a:r>
              <a:rPr lang="en-US" dirty="0" err="1">
                <a:solidFill>
                  <a:schemeClr val="bg1"/>
                </a:solidFill>
              </a:rPr>
              <a:t>với</a:t>
            </a:r>
            <a:r>
              <a:rPr lang="en-US" dirty="0">
                <a:solidFill>
                  <a:schemeClr val="bg1"/>
                </a:solidFill>
              </a:rPr>
              <a:t> </a:t>
            </a:r>
            <a:r>
              <a:rPr lang="en-US" dirty="0" err="1">
                <a:solidFill>
                  <a:schemeClr val="bg1"/>
                </a:solidFill>
              </a:rPr>
              <a:t>khách</a:t>
            </a:r>
            <a:r>
              <a:rPr lang="en-US" dirty="0">
                <a:solidFill>
                  <a:schemeClr val="bg1"/>
                </a:solidFill>
              </a:rPr>
              <a:t> </a:t>
            </a:r>
            <a:endParaRPr lang="en-US" dirty="0" smtClean="0">
              <a:solidFill>
                <a:schemeClr val="bg1"/>
              </a:solidFill>
            </a:endParaRPr>
          </a:p>
          <a:p>
            <a:pPr algn="ctr"/>
            <a:r>
              <a:rPr lang="en-US" dirty="0" err="1" smtClean="0">
                <a:solidFill>
                  <a:schemeClr val="bg1"/>
                </a:solidFill>
              </a:rPr>
              <a:t>hàng</a:t>
            </a:r>
            <a:r>
              <a:rPr lang="en-US" dirty="0" smtClean="0">
                <a:solidFill>
                  <a:schemeClr val="bg1"/>
                </a:solidFill>
              </a:rPr>
              <a:t> </a:t>
            </a:r>
            <a:r>
              <a:rPr lang="en-US" dirty="0" err="1">
                <a:solidFill>
                  <a:schemeClr val="bg1"/>
                </a:solidFill>
              </a:rPr>
              <a:t>tối</a:t>
            </a:r>
            <a:r>
              <a:rPr lang="en-US" dirty="0">
                <a:solidFill>
                  <a:schemeClr val="bg1"/>
                </a:solidFill>
              </a:rPr>
              <a:t> </a:t>
            </a:r>
            <a:r>
              <a:rPr lang="en-US" dirty="0" err="1">
                <a:solidFill>
                  <a:schemeClr val="bg1"/>
                </a:solidFill>
              </a:rPr>
              <a:t>đa</a:t>
            </a:r>
            <a:r>
              <a:rPr lang="en-US" dirty="0">
                <a:solidFill>
                  <a:schemeClr val="bg1"/>
                </a:solidFill>
              </a:rPr>
              <a:t>. </a:t>
            </a:r>
            <a:r>
              <a:rPr lang="en-US" dirty="0" err="1">
                <a:solidFill>
                  <a:schemeClr val="bg1"/>
                </a:solidFill>
              </a:rPr>
              <a:t>Bất</a:t>
            </a:r>
            <a:r>
              <a:rPr lang="en-US" dirty="0">
                <a:solidFill>
                  <a:schemeClr val="bg1"/>
                </a:solidFill>
              </a:rPr>
              <a:t> </a:t>
            </a:r>
            <a:r>
              <a:rPr lang="en-US" dirty="0" err="1">
                <a:solidFill>
                  <a:schemeClr val="bg1"/>
                </a:solidFill>
              </a:rPr>
              <a:t>cứ</a:t>
            </a:r>
            <a:r>
              <a:rPr lang="en-US" dirty="0">
                <a:solidFill>
                  <a:schemeClr val="bg1"/>
                </a:solidFill>
              </a:rPr>
              <a:t> </a:t>
            </a:r>
            <a:r>
              <a:rPr lang="en-US" dirty="0" err="1">
                <a:solidFill>
                  <a:schemeClr val="bg1"/>
                </a:solidFill>
              </a:rPr>
              <a:t>lúc</a:t>
            </a:r>
            <a:r>
              <a:rPr lang="en-US" dirty="0">
                <a:solidFill>
                  <a:schemeClr val="bg1"/>
                </a:solidFill>
              </a:rPr>
              <a:t> </a:t>
            </a:r>
            <a:r>
              <a:rPr lang="en-US" dirty="0" err="1">
                <a:solidFill>
                  <a:schemeClr val="bg1"/>
                </a:solidFill>
              </a:rPr>
              <a:t>nào</a:t>
            </a:r>
            <a:r>
              <a:rPr lang="en-US" dirty="0">
                <a:solidFill>
                  <a:schemeClr val="bg1"/>
                </a:solidFill>
              </a:rPr>
              <a:t> </a:t>
            </a:r>
            <a:r>
              <a:rPr lang="en-US" dirty="0" err="1">
                <a:solidFill>
                  <a:schemeClr val="bg1"/>
                </a:solidFill>
              </a:rPr>
              <a:t>khách</a:t>
            </a:r>
            <a:r>
              <a:rPr lang="en-US" dirty="0">
                <a:solidFill>
                  <a:schemeClr val="bg1"/>
                </a:solidFill>
              </a:rPr>
              <a:t> </a:t>
            </a:r>
            <a:r>
              <a:rPr lang="en-US" dirty="0" err="1">
                <a:solidFill>
                  <a:schemeClr val="bg1"/>
                </a:solidFill>
              </a:rPr>
              <a:t>hàng</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nhu</a:t>
            </a:r>
            <a:r>
              <a:rPr lang="en-US" dirty="0">
                <a:solidFill>
                  <a:schemeClr val="bg1"/>
                </a:solidFill>
              </a:rPr>
              <a:t> </a:t>
            </a:r>
            <a:r>
              <a:rPr lang="en-US" dirty="0" err="1">
                <a:solidFill>
                  <a:schemeClr val="bg1"/>
                </a:solidFill>
              </a:rPr>
              <a:t>cầu</a:t>
            </a:r>
            <a:r>
              <a:rPr lang="en-US" dirty="0">
                <a:solidFill>
                  <a:schemeClr val="bg1"/>
                </a:solidFill>
              </a:rPr>
              <a:t> </a:t>
            </a:r>
            <a:r>
              <a:rPr lang="en-US" dirty="0" err="1">
                <a:solidFill>
                  <a:schemeClr val="bg1"/>
                </a:solidFill>
              </a:rPr>
              <a:t>đều</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tra</a:t>
            </a:r>
            <a:r>
              <a:rPr lang="en-US" dirty="0">
                <a:solidFill>
                  <a:schemeClr val="bg1"/>
                </a:solidFill>
              </a:rPr>
              <a:t> </a:t>
            </a:r>
            <a:r>
              <a:rPr lang="en-US" dirty="0" err="1">
                <a:solidFill>
                  <a:schemeClr val="bg1"/>
                </a:solidFill>
              </a:rPr>
              <a:t>cứu</a:t>
            </a:r>
            <a:r>
              <a:rPr lang="en-US" dirty="0">
                <a:solidFill>
                  <a:schemeClr val="bg1"/>
                </a:solidFill>
              </a:rPr>
              <a:t> </a:t>
            </a:r>
            <a:r>
              <a:rPr lang="en-US" dirty="0" err="1">
                <a:solidFill>
                  <a:schemeClr val="bg1"/>
                </a:solidFill>
              </a:rPr>
              <a:t>thông</a:t>
            </a:r>
            <a:r>
              <a:rPr lang="en-US" dirty="0">
                <a:solidFill>
                  <a:schemeClr val="bg1"/>
                </a:solidFill>
              </a:rPr>
              <a:t> tin </a:t>
            </a:r>
            <a:r>
              <a:rPr lang="en-US" dirty="0" err="1">
                <a:solidFill>
                  <a:schemeClr val="bg1"/>
                </a:solidFill>
              </a:rPr>
              <a:t>trên</a:t>
            </a:r>
            <a:r>
              <a:rPr lang="en-US" dirty="0">
                <a:solidFill>
                  <a:schemeClr val="bg1"/>
                </a:solidFill>
              </a:rPr>
              <a:t> website</a:t>
            </a:r>
            <a:r>
              <a:rPr lang="en-US" dirty="0"/>
              <a:t>. </a:t>
            </a:r>
          </a:p>
          <a:p>
            <a:pPr algn="r"/>
            <a:r>
              <a:rPr lang="en-US" altLang="ko-KR" dirty="0" smtClean="0">
                <a:solidFill>
                  <a:schemeClr val="bg1"/>
                </a:solidFill>
                <a:cs typeface="Arial" pitchFamily="34" charset="0"/>
              </a:rPr>
              <a:t>. </a:t>
            </a:r>
            <a:endParaRPr lang="en-US" altLang="ko-KR" dirty="0">
              <a:solidFill>
                <a:schemeClr val="bg1"/>
              </a:solidFill>
              <a:cs typeface="Arial" pitchFamily="34" charset="0"/>
            </a:endParaRPr>
          </a:p>
        </p:txBody>
      </p:sp>
      <p:sp>
        <p:nvSpPr>
          <p:cNvPr id="64" name="TextBox 63"/>
          <p:cNvSpPr txBox="1"/>
          <p:nvPr/>
        </p:nvSpPr>
        <p:spPr>
          <a:xfrm>
            <a:off x="1160271" y="3742897"/>
            <a:ext cx="2520279" cy="400110"/>
          </a:xfrm>
          <a:prstGeom prst="rect">
            <a:avLst/>
          </a:prstGeom>
          <a:noFill/>
        </p:spPr>
        <p:txBody>
          <a:bodyPr wrap="square" rtlCol="0" anchor="ctr">
            <a:spAutoFit/>
          </a:bodyPr>
          <a:lstStyle/>
          <a:p>
            <a:r>
              <a:rPr lang="en-US" altLang="ko-KR" sz="2000" b="1" dirty="0" smtClean="0">
                <a:solidFill>
                  <a:schemeClr val="bg1"/>
                </a:solidFill>
                <a:cs typeface="Arial" pitchFamily="34" charset="0"/>
              </a:rPr>
              <a:t>Tin </a:t>
            </a:r>
            <a:r>
              <a:rPr lang="en-US" altLang="ko-KR" sz="2000" b="1" dirty="0" err="1" smtClean="0">
                <a:solidFill>
                  <a:schemeClr val="bg1"/>
                </a:solidFill>
                <a:cs typeface="Arial" pitchFamily="34" charset="0"/>
              </a:rPr>
              <a:t>tức</a:t>
            </a:r>
            <a:endParaRPr lang="ko-KR" altLang="en-US" sz="2000" b="1" dirty="0">
              <a:solidFill>
                <a:schemeClr val="bg1"/>
              </a:solidFill>
              <a:cs typeface="Arial" pitchFamily="34" charset="0"/>
            </a:endParaRPr>
          </a:p>
        </p:txBody>
      </p:sp>
    </p:spTree>
    <p:extLst>
      <p:ext uri="{BB962C8B-B14F-4D97-AF65-F5344CB8AC3E}">
        <p14:creationId xmlns:p14="http://schemas.microsoft.com/office/powerpoint/2010/main" val="2958711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971600" y="1034643"/>
            <a:ext cx="7848872" cy="4124206"/>
          </a:xfrm>
          <a:prstGeom prst="rect">
            <a:avLst/>
          </a:prstGeom>
          <a:noFill/>
        </p:spPr>
        <p:txBody>
          <a:bodyPr wrap="square" rtlCol="0">
            <a:spAutoFit/>
          </a:bodyPr>
          <a:lstStyle/>
          <a:p>
            <a:r>
              <a:rPr lang="en-US" sz="2400" dirty="0" err="1" smtClean="0"/>
              <a:t>Đối</a:t>
            </a:r>
            <a:r>
              <a:rPr lang="en-US" sz="2400" dirty="0" smtClean="0"/>
              <a:t> </a:t>
            </a:r>
            <a:r>
              <a:rPr lang="en-US" sz="2400" dirty="0" err="1" smtClean="0"/>
              <a:t>với</a:t>
            </a:r>
            <a:r>
              <a:rPr lang="en-US" sz="2400" dirty="0" smtClean="0"/>
              <a:t> </a:t>
            </a:r>
            <a:r>
              <a:rPr lang="en-US" sz="2400" dirty="0" err="1" smtClean="0"/>
              <a:t>người</a:t>
            </a:r>
            <a:r>
              <a:rPr lang="en-US" sz="2400" dirty="0" smtClean="0"/>
              <a:t> </a:t>
            </a:r>
            <a:r>
              <a:rPr lang="en-US" sz="2400" dirty="0" err="1" smtClean="0"/>
              <a:t>dùng</a:t>
            </a:r>
            <a:r>
              <a:rPr lang="en-US" sz="2400" dirty="0" smtClean="0"/>
              <a:t>: </a:t>
            </a:r>
          </a:p>
          <a:p>
            <a:pPr indent="-914400"/>
            <a:r>
              <a:rPr lang="en-US" sz="2000" dirty="0"/>
              <a:t>	</a:t>
            </a:r>
            <a:r>
              <a:rPr lang="en-US" sz="2000" dirty="0" smtClean="0"/>
              <a:t>- </a:t>
            </a:r>
            <a:r>
              <a:rPr lang="en-US" sz="2000" dirty="0" err="1" smtClean="0"/>
              <a:t>Người</a:t>
            </a:r>
            <a:r>
              <a:rPr lang="en-US" sz="2000" dirty="0" smtClean="0"/>
              <a:t> </a:t>
            </a:r>
            <a:r>
              <a:rPr lang="en-US" sz="2000" dirty="0" err="1" smtClean="0"/>
              <a:t>dùng</a:t>
            </a:r>
            <a:r>
              <a:rPr lang="en-US" sz="2000" dirty="0" smtClean="0"/>
              <a:t> </a:t>
            </a:r>
            <a:r>
              <a:rPr lang="en-US" sz="2000" dirty="0" err="1" smtClean="0"/>
              <a:t>tiềm</a:t>
            </a:r>
            <a:r>
              <a:rPr lang="en-US" sz="2000" dirty="0" smtClean="0"/>
              <a:t> </a:t>
            </a:r>
            <a:r>
              <a:rPr lang="en-US" sz="2000" dirty="0" err="1" smtClean="0"/>
              <a:t>năng</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xem</a:t>
            </a:r>
            <a:r>
              <a:rPr lang="en-US" sz="2000" dirty="0" smtClean="0"/>
              <a:t> </a:t>
            </a:r>
            <a:r>
              <a:rPr lang="en-US" sz="2000" dirty="0" err="1" smtClean="0"/>
              <a:t>thông</a:t>
            </a:r>
            <a:r>
              <a:rPr lang="en-US" sz="2000" dirty="0" smtClean="0"/>
              <a:t> tin, </a:t>
            </a:r>
            <a:r>
              <a:rPr lang="en-US" sz="2000" dirty="0" err="1" smtClean="0"/>
              <a:t>tìm</a:t>
            </a:r>
            <a:r>
              <a:rPr lang="en-US" sz="2000" dirty="0" smtClean="0"/>
              <a:t> </a:t>
            </a:r>
            <a:r>
              <a:rPr lang="en-US" sz="2000" dirty="0" err="1" smtClean="0"/>
              <a:t>kiếm</a:t>
            </a:r>
            <a:r>
              <a:rPr lang="en-US" sz="2000" dirty="0" smtClean="0"/>
              <a:t>, </a:t>
            </a:r>
            <a:r>
              <a:rPr lang="en-US" sz="2000" dirty="0" err="1" smtClean="0"/>
              <a:t>tra</a:t>
            </a:r>
            <a:r>
              <a:rPr lang="en-US" sz="2000" dirty="0" smtClean="0"/>
              <a:t> 	</a:t>
            </a:r>
            <a:r>
              <a:rPr lang="en-US" sz="2000" dirty="0" err="1" smtClean="0"/>
              <a:t>cứu</a:t>
            </a:r>
            <a:r>
              <a:rPr lang="en-US" sz="2000" dirty="0" smtClean="0"/>
              <a:t>, </a:t>
            </a:r>
            <a:r>
              <a:rPr lang="en-US" sz="2000" dirty="0" err="1" smtClean="0"/>
              <a:t>bình</a:t>
            </a:r>
            <a:r>
              <a:rPr lang="en-US" sz="2000" dirty="0" smtClean="0"/>
              <a:t> </a:t>
            </a:r>
            <a:r>
              <a:rPr lang="en-US" sz="2000" dirty="0" err="1" smtClean="0"/>
              <a:t>luận</a:t>
            </a:r>
            <a:r>
              <a:rPr lang="en-US" sz="2000" dirty="0" smtClean="0"/>
              <a:t> </a:t>
            </a:r>
            <a:r>
              <a:rPr lang="en-US" sz="2000" dirty="0" err="1" smtClean="0"/>
              <a:t>bài</a:t>
            </a:r>
            <a:r>
              <a:rPr lang="en-US" sz="2000" dirty="0" smtClean="0"/>
              <a:t> </a:t>
            </a:r>
            <a:r>
              <a:rPr lang="en-US" sz="2000" dirty="0" err="1" smtClean="0"/>
              <a:t>viết</a:t>
            </a:r>
            <a:r>
              <a:rPr lang="en-US" sz="2000" dirty="0" smtClean="0"/>
              <a:t> </a:t>
            </a:r>
            <a:r>
              <a:rPr lang="en-US" sz="2000" dirty="0" err="1" smtClean="0"/>
              <a:t>và</a:t>
            </a:r>
            <a:r>
              <a:rPr lang="en-US" sz="2000" dirty="0" smtClean="0"/>
              <a:t> </a:t>
            </a:r>
            <a:r>
              <a:rPr lang="en-US" sz="2000" dirty="0" err="1" smtClean="0"/>
              <a:t>đánh</a:t>
            </a:r>
            <a:r>
              <a:rPr lang="en-US" sz="2000" dirty="0" smtClean="0"/>
              <a:t> </a:t>
            </a:r>
            <a:r>
              <a:rPr lang="en-US" sz="2000" dirty="0" err="1" smtClean="0"/>
              <a:t>giá</a:t>
            </a:r>
            <a:r>
              <a:rPr lang="en-US" sz="2000" dirty="0" smtClean="0"/>
              <a:t> website</a:t>
            </a:r>
          </a:p>
          <a:p>
            <a:pPr marL="0" lvl="2"/>
            <a:r>
              <a:rPr lang="en-US" sz="2000" dirty="0"/>
              <a:t>	</a:t>
            </a:r>
            <a:r>
              <a:rPr lang="en-US" sz="2000" dirty="0" smtClean="0"/>
              <a:t>- </a:t>
            </a:r>
            <a:r>
              <a:rPr lang="en-US" sz="2000" dirty="0" err="1" smtClean="0"/>
              <a:t>Thành</a:t>
            </a:r>
            <a:r>
              <a:rPr lang="en-US" sz="2000" dirty="0" smtClean="0"/>
              <a:t> </a:t>
            </a:r>
            <a:r>
              <a:rPr lang="en-US" sz="2000" dirty="0" err="1" smtClean="0"/>
              <a:t>viên</a:t>
            </a:r>
            <a:r>
              <a:rPr lang="en-US" sz="2000" dirty="0" smtClean="0"/>
              <a:t>: </a:t>
            </a:r>
            <a:r>
              <a:rPr lang="en-US" sz="2000" dirty="0" err="1" smtClean="0"/>
              <a:t>sau</a:t>
            </a:r>
            <a:r>
              <a:rPr lang="en-US" sz="2000" dirty="0" smtClean="0"/>
              <a:t> </a:t>
            </a:r>
            <a:r>
              <a:rPr lang="en-US" sz="2000" dirty="0" err="1" smtClean="0"/>
              <a:t>khi</a:t>
            </a:r>
            <a:r>
              <a:rPr lang="en-US" sz="2000" dirty="0" smtClean="0"/>
              <a:t> </a:t>
            </a:r>
            <a:r>
              <a:rPr lang="en-US" sz="2000" dirty="0" err="1" smtClean="0"/>
              <a:t>đăng</a:t>
            </a:r>
            <a:r>
              <a:rPr lang="en-US" sz="2000" dirty="0" smtClean="0"/>
              <a:t> </a:t>
            </a:r>
            <a:r>
              <a:rPr lang="en-US" sz="2000" dirty="0" err="1" smtClean="0"/>
              <a:t>ký</a:t>
            </a:r>
            <a:r>
              <a:rPr lang="en-US" sz="2000" dirty="0" smtClean="0"/>
              <a:t> </a:t>
            </a:r>
            <a:r>
              <a:rPr lang="en-US" sz="2000" dirty="0" err="1" smtClean="0"/>
              <a:t>sẽ</a:t>
            </a:r>
            <a:r>
              <a:rPr lang="en-US" sz="2000" dirty="0" smtClean="0"/>
              <a:t> </a:t>
            </a:r>
            <a:r>
              <a:rPr lang="en-US" sz="2000" dirty="0" err="1" smtClean="0"/>
              <a:t>trở</a:t>
            </a:r>
            <a:r>
              <a:rPr lang="en-US" sz="2000" dirty="0" smtClean="0"/>
              <a:t> </a:t>
            </a:r>
            <a:r>
              <a:rPr lang="en-US" sz="2000" dirty="0" err="1" smtClean="0"/>
              <a:t>thành</a:t>
            </a:r>
            <a:r>
              <a:rPr lang="en-US" sz="2000" dirty="0" smtClean="0"/>
              <a:t> </a:t>
            </a:r>
            <a:r>
              <a:rPr lang="en-US" sz="2000" dirty="0" err="1" smtClean="0"/>
              <a:t>thành</a:t>
            </a:r>
            <a:r>
              <a:rPr lang="en-US" sz="2000" dirty="0" smtClean="0"/>
              <a:t> </a:t>
            </a:r>
            <a:r>
              <a:rPr lang="en-US" sz="2000" dirty="0" err="1" smtClean="0"/>
              <a:t>viên</a:t>
            </a:r>
            <a:r>
              <a:rPr lang="en-US" sz="2000" dirty="0" smtClean="0"/>
              <a:t> </a:t>
            </a:r>
            <a:r>
              <a:rPr lang="en-US" sz="2000" dirty="0" err="1" smtClean="0"/>
              <a:t>của</a:t>
            </a:r>
            <a:r>
              <a:rPr lang="en-US" sz="2000" dirty="0" smtClean="0"/>
              <a:t> </a:t>
            </a:r>
          </a:p>
          <a:p>
            <a:pPr marL="0" lvl="2"/>
            <a:r>
              <a:rPr lang="en-US" sz="2000" dirty="0" smtClean="0"/>
              <a:t>	website </a:t>
            </a:r>
            <a:r>
              <a:rPr lang="en-US" sz="2000" dirty="0" err="1" smtClean="0"/>
              <a:t>có</a:t>
            </a:r>
            <a:r>
              <a:rPr lang="en-US" sz="2000" dirty="0" smtClean="0"/>
              <a:t> </a:t>
            </a:r>
            <a:r>
              <a:rPr lang="en-US" sz="2000" dirty="0" err="1" smtClean="0"/>
              <a:t>thể</a:t>
            </a:r>
            <a:r>
              <a:rPr lang="en-US" sz="2000" dirty="0" smtClean="0"/>
              <a:t> </a:t>
            </a:r>
            <a:r>
              <a:rPr lang="en-US" sz="2000" dirty="0" err="1" smtClean="0"/>
              <a:t>đăng</a:t>
            </a:r>
            <a:r>
              <a:rPr lang="en-US" sz="2000" dirty="0" smtClean="0"/>
              <a:t> </a:t>
            </a:r>
            <a:r>
              <a:rPr lang="en-US" sz="2000" dirty="0" err="1" smtClean="0"/>
              <a:t>bài</a:t>
            </a:r>
            <a:r>
              <a:rPr lang="en-US" sz="2000" dirty="0" smtClean="0"/>
              <a:t>, </a:t>
            </a:r>
            <a:r>
              <a:rPr lang="en-US" sz="2000" dirty="0" err="1" smtClean="0"/>
              <a:t>theo</a:t>
            </a:r>
            <a:r>
              <a:rPr lang="en-US" sz="2000" dirty="0" smtClean="0"/>
              <a:t> </a:t>
            </a:r>
            <a:r>
              <a:rPr lang="en-US" sz="2000" dirty="0" err="1" smtClean="0"/>
              <a:t>dõi</a:t>
            </a:r>
            <a:r>
              <a:rPr lang="en-US" sz="2000" dirty="0" smtClean="0"/>
              <a:t> </a:t>
            </a:r>
            <a:r>
              <a:rPr lang="en-US" sz="2000" dirty="0" err="1" smtClean="0"/>
              <a:t>thông</a:t>
            </a:r>
            <a:r>
              <a:rPr lang="en-US" sz="2000" dirty="0" smtClean="0"/>
              <a:t> tin, </a:t>
            </a:r>
            <a:r>
              <a:rPr lang="en-US" sz="2000" dirty="0" err="1" smtClean="0"/>
              <a:t>xem</a:t>
            </a:r>
            <a:r>
              <a:rPr lang="en-US" sz="2000" dirty="0" smtClean="0"/>
              <a:t> </a:t>
            </a:r>
            <a:r>
              <a:rPr lang="en-US" sz="2000" dirty="0" err="1" smtClean="0"/>
              <a:t>lịch</a:t>
            </a:r>
            <a:r>
              <a:rPr lang="en-US" sz="2000" dirty="0" smtClean="0"/>
              <a:t> </a:t>
            </a:r>
            <a:r>
              <a:rPr lang="en-US" sz="2000" dirty="0" err="1" smtClean="0"/>
              <a:t>sử</a:t>
            </a:r>
            <a:r>
              <a:rPr lang="en-US" sz="2000" dirty="0" smtClean="0"/>
              <a:t> </a:t>
            </a:r>
          </a:p>
          <a:p>
            <a:pPr marL="0" lvl="2"/>
            <a:r>
              <a:rPr lang="en-US" sz="2000" dirty="0" smtClean="0"/>
              <a:t>	</a:t>
            </a:r>
            <a:r>
              <a:rPr lang="en-US" sz="2000" dirty="0" err="1" smtClean="0"/>
              <a:t>hoạt</a:t>
            </a:r>
            <a:r>
              <a:rPr lang="en-US" sz="2000" dirty="0" smtClean="0"/>
              <a:t> </a:t>
            </a:r>
            <a:r>
              <a:rPr lang="en-US" sz="2000" dirty="0" err="1" smtClean="0"/>
              <a:t>động</a:t>
            </a:r>
            <a:r>
              <a:rPr lang="en-US" sz="2000" dirty="0"/>
              <a:t> </a:t>
            </a:r>
            <a:r>
              <a:rPr lang="en-US" sz="2000" dirty="0" smtClean="0"/>
              <a:t>  </a:t>
            </a:r>
            <a:r>
              <a:rPr lang="en-US" sz="2000" dirty="0" err="1" smtClean="0"/>
              <a:t>của</a:t>
            </a:r>
            <a:r>
              <a:rPr lang="en-US" sz="2000" dirty="0" smtClean="0"/>
              <a:t> </a:t>
            </a:r>
            <a:r>
              <a:rPr lang="en-US" sz="2000" dirty="0" err="1" smtClean="0"/>
              <a:t>mình</a:t>
            </a:r>
            <a:r>
              <a:rPr lang="en-US" sz="2000" dirty="0" smtClean="0"/>
              <a:t> </a:t>
            </a:r>
            <a:r>
              <a:rPr lang="en-US" sz="2000" dirty="0" err="1" smtClean="0"/>
              <a:t>và</a:t>
            </a:r>
            <a:r>
              <a:rPr lang="en-US" sz="2000" dirty="0" smtClean="0"/>
              <a:t> </a:t>
            </a:r>
            <a:r>
              <a:rPr lang="en-US" sz="2000" dirty="0" err="1" smtClean="0"/>
              <a:t>thực</a:t>
            </a:r>
            <a:r>
              <a:rPr lang="en-US" sz="2000" dirty="0" smtClean="0"/>
              <a:t> </a:t>
            </a:r>
            <a:r>
              <a:rPr lang="en-US" sz="2000" dirty="0" err="1" smtClean="0"/>
              <a:t>hiện</a:t>
            </a:r>
            <a:r>
              <a:rPr lang="en-US" sz="2000" dirty="0" smtClean="0"/>
              <a:t> </a:t>
            </a:r>
            <a:r>
              <a:rPr lang="en-US" sz="2000" dirty="0" err="1" smtClean="0"/>
              <a:t>các</a:t>
            </a:r>
            <a:r>
              <a:rPr lang="en-US" sz="2000" dirty="0" smtClean="0"/>
              <a:t> </a:t>
            </a:r>
            <a:r>
              <a:rPr lang="en-US" sz="2000" dirty="0" err="1" smtClean="0"/>
              <a:t>hoạt</a:t>
            </a:r>
            <a:r>
              <a:rPr lang="en-US" sz="2000" dirty="0" smtClean="0"/>
              <a:t> </a:t>
            </a:r>
            <a:r>
              <a:rPr lang="en-US" sz="2000" dirty="0" err="1" smtClean="0"/>
              <a:t>động</a:t>
            </a:r>
            <a:r>
              <a:rPr lang="en-US" sz="2000" dirty="0" smtClean="0"/>
              <a:t> </a:t>
            </a:r>
            <a:r>
              <a:rPr lang="en-US" sz="2000" dirty="0" err="1" smtClean="0"/>
              <a:t>như</a:t>
            </a:r>
            <a:r>
              <a:rPr lang="en-US" sz="2000" dirty="0" smtClean="0"/>
              <a:t> </a:t>
            </a:r>
          </a:p>
          <a:p>
            <a:pPr marL="0" lvl="2"/>
            <a:r>
              <a:rPr lang="en-US" sz="2000" dirty="0" smtClean="0"/>
              <a:t>	</a:t>
            </a:r>
            <a:r>
              <a:rPr lang="en-US" sz="2000" dirty="0" err="1" smtClean="0"/>
              <a:t>người</a:t>
            </a:r>
            <a:r>
              <a:rPr lang="en-US" sz="2000" dirty="0" smtClean="0"/>
              <a:t> </a:t>
            </a:r>
            <a:r>
              <a:rPr lang="en-US" sz="2000" dirty="0" err="1" smtClean="0"/>
              <a:t>dùng</a:t>
            </a:r>
            <a:r>
              <a:rPr lang="en-US" sz="2000" dirty="0" smtClean="0"/>
              <a:t> </a:t>
            </a:r>
            <a:r>
              <a:rPr lang="en-US" sz="2000" dirty="0" err="1" smtClean="0"/>
              <a:t>tiềm</a:t>
            </a:r>
            <a:r>
              <a:rPr lang="en-US" sz="2000" dirty="0" smtClean="0"/>
              <a:t> </a:t>
            </a:r>
            <a:r>
              <a:rPr lang="en-US" sz="2000" dirty="0" err="1" smtClean="0"/>
              <a:t>năng</a:t>
            </a:r>
            <a:endParaRPr lang="en-US" sz="2000" dirty="0" smtClean="0"/>
          </a:p>
          <a:p>
            <a:pPr marL="0" lvl="2"/>
            <a:endParaRPr lang="en-US" sz="2000" dirty="0" smtClean="0"/>
          </a:p>
          <a:p>
            <a:pPr marL="0" lvl="2"/>
            <a:r>
              <a:rPr lang="en-US" sz="2400" dirty="0" err="1" smtClean="0"/>
              <a:t>Đối</a:t>
            </a:r>
            <a:r>
              <a:rPr lang="en-US" sz="2400" dirty="0" smtClean="0"/>
              <a:t> </a:t>
            </a:r>
            <a:r>
              <a:rPr lang="en-US" sz="2400" dirty="0" err="1" smtClean="0"/>
              <a:t>với</a:t>
            </a:r>
            <a:r>
              <a:rPr lang="en-US" sz="2400" dirty="0" smtClean="0"/>
              <a:t> </a:t>
            </a:r>
            <a:r>
              <a:rPr lang="en-US" sz="2400" dirty="0" err="1" smtClean="0"/>
              <a:t>quản</a:t>
            </a:r>
            <a:r>
              <a:rPr lang="en-US" sz="2400" dirty="0" smtClean="0"/>
              <a:t> </a:t>
            </a:r>
            <a:r>
              <a:rPr lang="en-US" sz="2400" dirty="0" err="1" smtClean="0"/>
              <a:t>trị</a:t>
            </a:r>
            <a:r>
              <a:rPr lang="en-US" sz="2400" dirty="0" smtClean="0"/>
              <a:t>:</a:t>
            </a:r>
          </a:p>
          <a:p>
            <a:pPr marL="0" lvl="2"/>
            <a:r>
              <a:rPr lang="en-US" sz="2000" dirty="0"/>
              <a:t>	</a:t>
            </a:r>
            <a:r>
              <a:rPr lang="en-US" sz="2000" dirty="0" smtClean="0"/>
              <a:t>- Admin: </a:t>
            </a:r>
            <a:r>
              <a:rPr lang="en-US" sz="2000" dirty="0" err="1" smtClean="0"/>
              <a:t>quản</a:t>
            </a:r>
            <a:r>
              <a:rPr lang="en-US" sz="2000" dirty="0" smtClean="0"/>
              <a:t> </a:t>
            </a:r>
            <a:r>
              <a:rPr lang="en-US" sz="2000" dirty="0" err="1" smtClean="0"/>
              <a:t>trị</a:t>
            </a:r>
            <a:r>
              <a:rPr lang="en-US" sz="2000" dirty="0" smtClean="0"/>
              <a:t> </a:t>
            </a:r>
            <a:r>
              <a:rPr lang="en-US" sz="2000" dirty="0" err="1" smtClean="0"/>
              <a:t>hệ</a:t>
            </a:r>
            <a:r>
              <a:rPr lang="en-US" sz="2000" dirty="0" smtClean="0"/>
              <a:t> </a:t>
            </a:r>
            <a:r>
              <a:rPr lang="en-US" sz="2000" dirty="0" err="1" smtClean="0"/>
              <a:t>thống</a:t>
            </a:r>
            <a:endParaRPr lang="en-US" sz="2000" dirty="0" smtClean="0"/>
          </a:p>
          <a:p>
            <a:pPr marL="0" lvl="2"/>
            <a:endParaRPr lang="en-US" sz="2000" dirty="0" smtClean="0"/>
          </a:p>
          <a:p>
            <a:pPr marL="0" lvl="2"/>
            <a:endParaRPr lang="en-US" sz="2000" dirty="0"/>
          </a:p>
          <a:p>
            <a:endParaRPr lang="en-US" sz="1400" dirty="0"/>
          </a:p>
        </p:txBody>
      </p:sp>
      <p:sp>
        <p:nvSpPr>
          <p:cNvPr id="11" name="Text Placeholder 1"/>
          <p:cNvSpPr>
            <a:spLocks noGrp="1"/>
          </p:cNvSpPr>
          <p:nvPr>
            <p:ph type="body" sz="quarter" idx="10"/>
          </p:nvPr>
        </p:nvSpPr>
        <p:spPr>
          <a:xfrm>
            <a:off x="827584" y="123478"/>
            <a:ext cx="8388424" cy="576064"/>
          </a:xfrm>
        </p:spPr>
        <p:txBody>
          <a:bodyPr/>
          <a:lstStyle/>
          <a:p>
            <a:r>
              <a:rPr lang="en-US" sz="2400" dirty="0" smtClean="0"/>
              <a:t>2.2 </a:t>
            </a:r>
            <a:r>
              <a:rPr lang="en-US" sz="2400" dirty="0" err="1" smtClean="0"/>
              <a:t>Tác</a:t>
            </a:r>
            <a:r>
              <a:rPr lang="en-US" sz="2400" dirty="0" smtClean="0"/>
              <a:t> </a:t>
            </a:r>
            <a:r>
              <a:rPr lang="en-US" sz="2400" dirty="0" err="1" smtClean="0"/>
              <a:t>nhân</a:t>
            </a:r>
            <a:r>
              <a:rPr lang="en-US" sz="2400" dirty="0" smtClean="0"/>
              <a:t> </a:t>
            </a:r>
            <a:r>
              <a:rPr lang="en-US" sz="2400" dirty="0" err="1" smtClean="0"/>
              <a:t>tham</a:t>
            </a:r>
            <a:r>
              <a:rPr lang="en-US" sz="2400" dirty="0" smtClean="0"/>
              <a:t> </a:t>
            </a:r>
            <a:r>
              <a:rPr lang="en-US" sz="2400" dirty="0" err="1" smtClean="0"/>
              <a:t>gia</a:t>
            </a:r>
            <a:r>
              <a:rPr lang="en-US" sz="2400" dirty="0" smtClean="0"/>
              <a:t> </a:t>
            </a:r>
            <a:r>
              <a:rPr lang="en-US" sz="2400" dirty="0" err="1" smtClean="0"/>
              <a:t>vào</a:t>
            </a:r>
            <a:r>
              <a:rPr lang="en-US" sz="2400" dirty="0" smtClean="0"/>
              <a:t> </a:t>
            </a:r>
            <a:r>
              <a:rPr lang="en-US" sz="2400" dirty="0" err="1" smtClean="0"/>
              <a:t>hệ</a:t>
            </a:r>
            <a:r>
              <a:rPr lang="en-US" sz="2400" dirty="0" smtClean="0"/>
              <a:t> </a:t>
            </a:r>
            <a:r>
              <a:rPr lang="en-US" sz="2400" dirty="0" err="1" smtClean="0"/>
              <a:t>thống</a:t>
            </a:r>
            <a:endParaRPr lang="en-US" sz="2400" dirty="0"/>
          </a:p>
        </p:txBody>
      </p:sp>
    </p:spTree>
    <p:extLst>
      <p:ext uri="{BB962C8B-B14F-4D97-AF65-F5344CB8AC3E}">
        <p14:creationId xmlns:p14="http://schemas.microsoft.com/office/powerpoint/2010/main" val="3126839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a:spLocks noGrp="1"/>
          </p:cNvSpPr>
          <p:nvPr>
            <p:ph type="body" sz="quarter" idx="10"/>
          </p:nvPr>
        </p:nvSpPr>
        <p:spPr>
          <a:xfrm>
            <a:off x="827584" y="123478"/>
            <a:ext cx="8388424" cy="576064"/>
          </a:xfrm>
        </p:spPr>
        <p:txBody>
          <a:bodyPr/>
          <a:lstStyle/>
          <a:p>
            <a:r>
              <a:rPr lang="en-US" sz="2400" dirty="0" smtClean="0"/>
              <a:t>2.3 </a:t>
            </a:r>
            <a:r>
              <a:rPr lang="en-US" sz="2400" dirty="0" err="1" smtClean="0"/>
              <a:t>Phân</a:t>
            </a:r>
            <a:r>
              <a:rPr lang="en-US" sz="2400" dirty="0" smtClean="0"/>
              <a:t> </a:t>
            </a:r>
            <a:r>
              <a:rPr lang="en-US" sz="2400" dirty="0" err="1" smtClean="0"/>
              <a:t>tích</a:t>
            </a:r>
            <a:r>
              <a:rPr lang="en-US" sz="2400" dirty="0" smtClean="0"/>
              <a:t> </a:t>
            </a:r>
            <a:r>
              <a:rPr lang="en-US" sz="2400" dirty="0" err="1" smtClean="0"/>
              <a:t>thiết</a:t>
            </a:r>
            <a:r>
              <a:rPr lang="en-US" sz="2400" dirty="0" smtClean="0"/>
              <a:t> </a:t>
            </a:r>
            <a:r>
              <a:rPr lang="en-US" sz="2400" dirty="0" err="1" smtClean="0"/>
              <a:t>kế</a:t>
            </a:r>
            <a:r>
              <a:rPr lang="en-US" sz="2400" dirty="0" smtClean="0"/>
              <a:t> </a:t>
            </a:r>
            <a:r>
              <a:rPr lang="en-US" sz="2400" dirty="0" err="1" smtClean="0"/>
              <a:t>hệ</a:t>
            </a:r>
            <a:r>
              <a:rPr lang="en-US" sz="2400" dirty="0" smtClean="0"/>
              <a:t> </a:t>
            </a:r>
            <a:r>
              <a:rPr lang="en-US" sz="2400" dirty="0" err="1" smtClean="0"/>
              <a:t>thống</a:t>
            </a:r>
            <a:r>
              <a:rPr lang="en-US" sz="2400" dirty="0" smtClean="0"/>
              <a:t> </a:t>
            </a:r>
            <a:endParaRPr lang="en-US" sz="24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403648" y="1090291"/>
            <a:ext cx="6552727" cy="3857723"/>
          </a:xfrm>
          <a:prstGeom prst="rect">
            <a:avLst/>
          </a:prstGeom>
        </p:spPr>
      </p:pic>
      <p:sp>
        <p:nvSpPr>
          <p:cNvPr id="2" name="TextBox 1"/>
          <p:cNvSpPr txBox="1"/>
          <p:nvPr/>
        </p:nvSpPr>
        <p:spPr>
          <a:xfrm>
            <a:off x="870189" y="720959"/>
            <a:ext cx="4536504" cy="369332"/>
          </a:xfrm>
          <a:prstGeom prst="rect">
            <a:avLst/>
          </a:prstGeom>
          <a:noFill/>
        </p:spPr>
        <p:txBody>
          <a:bodyPr wrap="square" rtlCol="0">
            <a:spAutoFit/>
          </a:bodyPr>
          <a:lstStyle/>
          <a:p>
            <a:r>
              <a:rPr lang="en-US" dirty="0" err="1" smtClean="0"/>
              <a:t>Đặc</a:t>
            </a:r>
            <a:r>
              <a:rPr lang="en-US" dirty="0" smtClean="0"/>
              <a:t> </a:t>
            </a:r>
            <a:r>
              <a:rPr lang="en-US" dirty="0" err="1" smtClean="0"/>
              <a:t>tả</a:t>
            </a:r>
            <a:r>
              <a:rPr lang="en-US" dirty="0" smtClean="0"/>
              <a:t> </a:t>
            </a:r>
            <a:r>
              <a:rPr lang="en-US" dirty="0" err="1" smtClean="0"/>
              <a:t>chức</a:t>
            </a:r>
            <a:r>
              <a:rPr lang="en-US" dirty="0" smtClean="0"/>
              <a:t> </a:t>
            </a:r>
            <a:r>
              <a:rPr lang="en-US" dirty="0" err="1" smtClean="0"/>
              <a:t>năng</a:t>
            </a:r>
            <a:endParaRPr lang="en-US" dirty="0"/>
          </a:p>
        </p:txBody>
      </p:sp>
    </p:spTree>
    <p:extLst>
      <p:ext uri="{BB962C8B-B14F-4D97-AF65-F5344CB8AC3E}">
        <p14:creationId xmlns:p14="http://schemas.microsoft.com/office/powerpoint/2010/main" val="1409118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17965" y="1094900"/>
            <a:ext cx="7518531" cy="38531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3923929" y="2218936"/>
            <a:ext cx="2808311" cy="461665"/>
          </a:xfrm>
          <a:prstGeom prst="rect">
            <a:avLst/>
          </a:prstGeom>
          <a:solidFill>
            <a:schemeClr val="accent4"/>
          </a:solidFill>
        </p:spPr>
        <p:txBody>
          <a:bodyPr wrap="square" rtlCol="0" anchor="ctr">
            <a:spAutoFit/>
          </a:bodyPr>
          <a:lstStyle/>
          <a:p>
            <a:r>
              <a:rPr lang="en-US" altLang="ko-KR" sz="2400" b="1" dirty="0" smtClean="0">
                <a:solidFill>
                  <a:schemeClr val="bg1"/>
                </a:solidFill>
                <a:ea typeface="+mj-ea"/>
                <a:cs typeface="Arial" pitchFamily="34" charset="0"/>
              </a:rPr>
              <a:t>DEMO KẾT QUẢ</a:t>
            </a:r>
            <a:endParaRPr lang="ko-KR" altLang="en-US" sz="2400" b="1" dirty="0">
              <a:solidFill>
                <a:schemeClr val="bg1"/>
              </a:solidFill>
              <a:ea typeface="+mj-ea"/>
              <a:cs typeface="Arial" pitchFamily="34" charset="0"/>
            </a:endParaRPr>
          </a:p>
        </p:txBody>
      </p:sp>
    </p:spTree>
    <p:extLst>
      <p:ext uri="{BB962C8B-B14F-4D97-AF65-F5344CB8AC3E}">
        <p14:creationId xmlns:p14="http://schemas.microsoft.com/office/powerpoint/2010/main" val="10696024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
          <p:cNvSpPr>
            <a:spLocks noGrp="1"/>
          </p:cNvSpPr>
          <p:nvPr>
            <p:ph type="body" sz="quarter" idx="10"/>
          </p:nvPr>
        </p:nvSpPr>
        <p:spPr>
          <a:xfrm>
            <a:off x="827584" y="123478"/>
            <a:ext cx="8388424" cy="576064"/>
          </a:xfrm>
        </p:spPr>
        <p:txBody>
          <a:bodyPr/>
          <a:lstStyle/>
          <a:p>
            <a:r>
              <a:rPr lang="en-US" sz="2400" b="1" dirty="0" err="1" smtClean="0"/>
              <a:t>Chương</a:t>
            </a:r>
            <a:r>
              <a:rPr lang="en-US" sz="2400" b="1" dirty="0" smtClean="0"/>
              <a:t> 4: KẾT LUẬN </a:t>
            </a:r>
            <a:endParaRPr lang="en-US" sz="2400" b="1" dirty="0"/>
          </a:p>
        </p:txBody>
      </p:sp>
      <p:sp>
        <p:nvSpPr>
          <p:cNvPr id="2" name="TextBox 1"/>
          <p:cNvSpPr txBox="1"/>
          <p:nvPr/>
        </p:nvSpPr>
        <p:spPr>
          <a:xfrm>
            <a:off x="870188" y="720958"/>
            <a:ext cx="7518235" cy="3693319"/>
          </a:xfrm>
          <a:prstGeom prst="rect">
            <a:avLst/>
          </a:prstGeom>
          <a:noFill/>
        </p:spPr>
        <p:txBody>
          <a:bodyPr wrap="square" rtlCol="0">
            <a:spAutoFit/>
          </a:bodyPr>
          <a:lstStyle/>
          <a:p>
            <a:pPr>
              <a:lnSpc>
                <a:spcPct val="150000"/>
              </a:lnSpc>
              <a:spcBef>
                <a:spcPct val="0"/>
              </a:spcBef>
              <a:buClrTx/>
              <a:buFontTx/>
              <a:buNone/>
              <a:defRPr/>
            </a:pPr>
            <a:r>
              <a:rPr lang="en-US" dirty="0" smtClean="0"/>
              <a:t>   </a:t>
            </a:r>
            <a:r>
              <a:rPr lang="en-US" altLang="en-US" i="1" noProof="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Ưu điểm:</a:t>
            </a:r>
          </a:p>
          <a:p>
            <a:pPr marL="800100" lvl="1" indent="-342900">
              <a:lnSpc>
                <a:spcPct val="150000"/>
              </a:lnSpc>
              <a:spcBef>
                <a:spcPct val="0"/>
              </a:spcBef>
              <a:buFont typeface="Wingdings" pitchFamily="2" charset="2"/>
              <a:buChar char="v"/>
              <a:defRPr/>
            </a:pPr>
            <a:r>
              <a:rPr lang="en-US" altLang="en-US" noProof="1" smtClean="0">
                <a:latin typeface="Times New Roman" panose="02020603050405020304" pitchFamily="18" charset="0"/>
                <a:ea typeface="Microsoft YaHei" panose="020B0503020204020204" pitchFamily="34" charset="-122"/>
                <a:cs typeface="Times New Roman" panose="02020603050405020304" pitchFamily="18" charset="0"/>
              </a:rPr>
              <a:t>Dữ liệu thu thập tự động từ các website bất động sản khác đảm bảo</a:t>
            </a:r>
          </a:p>
          <a:p>
            <a:pPr lvl="1">
              <a:lnSpc>
                <a:spcPct val="150000"/>
              </a:lnSpc>
              <a:spcBef>
                <a:spcPct val="0"/>
              </a:spcBef>
              <a:defRPr/>
            </a:pPr>
            <a:r>
              <a:rPr lang="en-US" altLang="en-US" noProof="1" smtClean="0">
                <a:latin typeface="Times New Roman" panose="02020603050405020304" pitchFamily="18" charset="0"/>
                <a:ea typeface="Microsoft YaHei" panose="020B0503020204020204" pitchFamily="34" charset="-122"/>
                <a:cs typeface="Times New Roman" panose="02020603050405020304" pitchFamily="18" charset="0"/>
              </a:rPr>
              <a:t> được các tiêu chí: tốc độ thu thập nhanh, cơ sở dữ liệu gọn nhẹ, đảm bảo</a:t>
            </a:r>
          </a:p>
          <a:p>
            <a:pPr lvl="1">
              <a:lnSpc>
                <a:spcPct val="150000"/>
              </a:lnSpc>
              <a:spcBef>
                <a:spcPct val="0"/>
              </a:spcBef>
              <a:defRPr/>
            </a:pPr>
            <a:r>
              <a:rPr lang="en-US" altLang="en-US" noProof="1" smtClean="0">
                <a:latin typeface="Times New Roman" panose="02020603050405020304" pitchFamily="18" charset="0"/>
                <a:ea typeface="Microsoft YaHei" panose="020B0503020204020204" pitchFamily="34" charset="-122"/>
                <a:cs typeface="Times New Roman" panose="02020603050405020304" pitchFamily="18" charset="0"/>
              </a:rPr>
              <a:t> tính toàn vẹn của các bài viết gốc</a:t>
            </a:r>
          </a:p>
          <a:p>
            <a:pPr marL="800100" lvl="1" indent="-342900">
              <a:lnSpc>
                <a:spcPct val="150000"/>
              </a:lnSpc>
              <a:spcBef>
                <a:spcPct val="0"/>
              </a:spcBef>
              <a:buFont typeface="Wingdings" pitchFamily="2" charset="2"/>
              <a:buChar char="v"/>
              <a:defRPr/>
            </a:pPr>
            <a:r>
              <a:rPr lang="en-US" dirty="0" err="1">
                <a:latin typeface="Times New Roman" panose="02020603050405020304" pitchFamily="18" charset="0"/>
                <a:ea typeface="Microsoft YaHei" panose="020B0503020204020204" pitchFamily="34" charset="-122"/>
                <a:cs typeface="Times New Roman" panose="02020603050405020304" pitchFamily="18" charset="0"/>
              </a:rPr>
              <a:t>Giao</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diện</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thân</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thiện</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đơn</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giản</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và</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dễ</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sử</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dụng</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với</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người</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dùng</a:t>
            </a: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Chức</a:t>
            </a:r>
            <a:endParaRPr lang="en-US" dirty="0" smtClean="0">
              <a:latin typeface="Times New Roman" panose="02020603050405020304" pitchFamily="18" charset="0"/>
              <a:ea typeface="Microsoft YaHei" panose="020B0503020204020204" pitchFamily="34" charset="-122"/>
              <a:cs typeface="Times New Roman" panose="02020603050405020304" pitchFamily="18" charset="0"/>
            </a:endParaRPr>
          </a:p>
          <a:p>
            <a:pPr lvl="1">
              <a:lnSpc>
                <a:spcPct val="150000"/>
              </a:lnSpc>
              <a:spcBef>
                <a:spcPct val="0"/>
              </a:spcBef>
              <a:defRPr/>
            </a:pP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năng</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tìm</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kiếm</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giúp</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phục</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vụ</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nhu</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cầu</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tra</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cứu</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những</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thông</a:t>
            </a:r>
            <a:r>
              <a:rPr lang="en-US" dirty="0">
                <a:latin typeface="Times New Roman" panose="02020603050405020304" pitchFamily="18" charset="0"/>
                <a:ea typeface="Microsoft YaHei" panose="020B0503020204020204" pitchFamily="34" charset="-122"/>
                <a:cs typeface="Times New Roman" panose="02020603050405020304" pitchFamily="18" charset="0"/>
              </a:rPr>
              <a:t> tin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nhanh</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chóng</a:t>
            </a:r>
            <a:r>
              <a:rPr lang="en-US" dirty="0">
                <a:latin typeface="Times New Roman" panose="02020603050405020304" pitchFamily="18" charset="0"/>
                <a:ea typeface="Microsoft YaHei" panose="020B0503020204020204" pitchFamily="34" charset="-122"/>
                <a:cs typeface="Times New Roman" panose="02020603050405020304" pitchFamily="18" charset="0"/>
              </a:rPr>
              <a:t>. Theo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dõi</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thực</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trạng</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đất</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bán</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trên</a:t>
            </a: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thị</a:t>
            </a: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trường</a:t>
            </a: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Đà</a:t>
            </a: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Nẵng</a:t>
            </a: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dựa</a:t>
            </a: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trên</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các</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biểu</a:t>
            </a: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đồ</a:t>
            </a:r>
            <a:endParaRPr lang="en-US" altLang="en-US" noProof="1">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spcBef>
                <a:spcPct val="0"/>
              </a:spcBef>
              <a:buClrTx/>
              <a:buFontTx/>
              <a:buNone/>
              <a:defRPr/>
            </a:pPr>
            <a:r>
              <a:rPr lang="en-US" altLang="en-US" i="1" noProof="1" smtClean="0">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   Hạn </a:t>
            </a:r>
            <a:r>
              <a:rPr lang="en-US" altLang="en-US" i="1" noProof="1">
                <a:solidFill>
                  <a:srgbClr val="FF0000"/>
                </a:solidFill>
                <a:latin typeface="Times New Roman" panose="02020603050405020304" pitchFamily="18" charset="0"/>
                <a:ea typeface="Microsoft YaHei" panose="020B0503020204020204" pitchFamily="34" charset="-122"/>
                <a:cs typeface="Times New Roman" panose="02020603050405020304" pitchFamily="18" charset="0"/>
              </a:rPr>
              <a:t>chế:</a:t>
            </a:r>
          </a:p>
          <a:p>
            <a:r>
              <a:rPr lang="en-US" dirty="0" smtClean="0"/>
              <a:t>        </a:t>
            </a:r>
            <a:r>
              <a:rPr lang="en-US" dirty="0" err="1" smtClean="0">
                <a:latin typeface="Times New Roman" panose="02020603050405020304" pitchFamily="18" charset="0"/>
                <a:ea typeface="Microsoft YaHei" panose="020B0503020204020204" pitchFamily="34" charset="-122"/>
                <a:cs typeface="Times New Roman" panose="02020603050405020304" pitchFamily="18" charset="0"/>
              </a:rPr>
              <a:t>Chưa</a:t>
            </a:r>
            <a:r>
              <a:rPr lang="en-US" dirty="0" smtClean="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tích</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hợp</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tính</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năng</a:t>
            </a:r>
            <a:r>
              <a:rPr 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google</a:t>
            </a:r>
            <a:r>
              <a:rPr lang="en-US" dirty="0">
                <a:latin typeface="Times New Roman" panose="02020603050405020304" pitchFamily="18" charset="0"/>
                <a:ea typeface="Microsoft YaHei" panose="020B0503020204020204" pitchFamily="34" charset="-122"/>
                <a:cs typeface="Times New Roman" panose="02020603050405020304" pitchFamily="18" charset="0"/>
              </a:rPr>
              <a:t> Map </a:t>
            </a:r>
            <a:r>
              <a:rPr lang="en-US" dirty="0" err="1">
                <a:latin typeface="Times New Roman" panose="02020603050405020304" pitchFamily="18" charset="0"/>
                <a:ea typeface="Microsoft YaHei" panose="020B0503020204020204" pitchFamily="34" charset="-122"/>
                <a:cs typeface="Times New Roman" panose="02020603050405020304" pitchFamily="18" charset="0"/>
              </a:rPr>
              <a:t>cho</a:t>
            </a:r>
            <a:r>
              <a:rPr lang="en-US" dirty="0">
                <a:latin typeface="Times New Roman" panose="02020603050405020304" pitchFamily="18" charset="0"/>
                <a:ea typeface="Microsoft YaHei" panose="020B0503020204020204" pitchFamily="34" charset="-122"/>
                <a:cs typeface="Times New Roman" panose="02020603050405020304" pitchFamily="18" charset="0"/>
              </a:rPr>
              <a:t> website</a:t>
            </a:r>
            <a:endParaRPr lang="en-US"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32182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1"/>
          </p:nvPr>
        </p:nvSpPr>
        <p:spPr>
          <a:xfrm>
            <a:off x="6553200" y="4218387"/>
            <a:ext cx="2133600" cy="205383"/>
          </a:xfrm>
        </p:spPr>
        <p:txBody>
          <a:bodyPr/>
          <a:lstStyle/>
          <a:p>
            <a:fld id="{FF387971-9C3B-49A6-8D58-3AFB2456A1FB}" type="slidenum">
              <a:rPr lang="en-US" smtClean="0"/>
              <a:pPr/>
              <a:t>28</a:t>
            </a:fld>
            <a:endParaRPr lang="en-US"/>
          </a:p>
        </p:txBody>
      </p:sp>
      <p:grpSp>
        <p:nvGrpSpPr>
          <p:cNvPr id="4" name="Group 3"/>
          <p:cNvGrpSpPr/>
          <p:nvPr/>
        </p:nvGrpSpPr>
        <p:grpSpPr>
          <a:xfrm>
            <a:off x="203200" y="1094186"/>
            <a:ext cx="8757024" cy="3124200"/>
            <a:chOff x="214032" y="187210"/>
            <a:chExt cx="6567768" cy="4226859"/>
          </a:xfrm>
        </p:grpSpPr>
        <p:sp>
          <p:nvSpPr>
            <p:cNvPr id="2" name="Rectangle 1"/>
            <p:cNvSpPr/>
            <p:nvPr/>
          </p:nvSpPr>
          <p:spPr>
            <a:xfrm>
              <a:off x="266914" y="270389"/>
              <a:ext cx="6438686" cy="3872554"/>
            </a:xfrm>
            <a:prstGeom prst="rect">
              <a:avLst/>
            </a:prstGeom>
          </p:spPr>
          <p:txBody>
            <a:bodyPr wrap="square">
              <a:spAutoFit/>
            </a:bodyPr>
            <a:lstStyle/>
            <a:p>
              <a:pPr marL="285750" lvl="0" indent="-285750">
                <a:lnSpc>
                  <a:spcPct val="250000"/>
                </a:lnSpc>
                <a:buFont typeface="Arial" panose="020B0604020202020204" pitchFamily="34" charset="0"/>
                <a:buChar char="•"/>
              </a:pPr>
              <a:r>
                <a:rPr lang="en-US" b="1" i="1" smtClean="0"/>
                <a:t>Messidor </a:t>
              </a:r>
              <a:r>
                <a:rPr lang="en-US" b="1" i="1"/>
                <a:t>program partners </a:t>
              </a:r>
              <a:r>
                <a:rPr lang="en-US" b="1" i="1" smtClean="0"/>
                <a:t>(</a:t>
              </a:r>
              <a:r>
                <a:rPr lang="en-US" b="1" u="sng" smtClean="0">
                  <a:hlinkClick r:id="rId2"/>
                </a:rPr>
                <a:t>http</a:t>
              </a:r>
              <a:r>
                <a:rPr lang="en-US" b="1" u="sng">
                  <a:hlinkClick r:id="rId2"/>
                </a:rPr>
                <a:t>://www.adcis.net/en/DownloadThirdParty/Messidor.html</a:t>
              </a:r>
              <a:r>
                <a:rPr lang="en-US" b="1" i="1"/>
                <a:t>).</a:t>
              </a:r>
              <a:endParaRPr lang="en-US" b="1"/>
            </a:p>
            <a:p>
              <a:pPr marL="285750" lvl="0" indent="-285750">
                <a:lnSpc>
                  <a:spcPct val="250000"/>
                </a:lnSpc>
                <a:buFont typeface="Arial" panose="020B0604020202020204" pitchFamily="34" charset="0"/>
                <a:buChar char="•"/>
              </a:pPr>
              <a:r>
                <a:rPr lang="en-US" b="1"/>
                <a:t>Business Intelligence Solution – BIS: </a:t>
              </a:r>
              <a:r>
                <a:rPr lang="en-US" b="1" u="sng">
                  <a:hlinkClick r:id="rId3"/>
                </a:rPr>
                <a:t>http://bis.net.vn/</a:t>
              </a:r>
              <a:endParaRPr lang="en-US" b="1"/>
            </a:p>
            <a:p>
              <a:pPr marL="285750" lvl="0" indent="-285750">
                <a:lnSpc>
                  <a:spcPct val="250000"/>
                </a:lnSpc>
                <a:buFont typeface="Arial" panose="020B0604020202020204" pitchFamily="34" charset="0"/>
                <a:buChar char="•"/>
              </a:pPr>
              <a:r>
                <a:rPr lang="en-US" b="1" smtClean="0"/>
                <a:t>Và</a:t>
              </a:r>
              <a:endParaRPr lang="en-US" b="1"/>
            </a:p>
          </p:txBody>
        </p:sp>
        <p:sp>
          <p:nvSpPr>
            <p:cNvPr id="3" name="Rectangle 2"/>
            <p:cNvSpPr/>
            <p:nvPr/>
          </p:nvSpPr>
          <p:spPr>
            <a:xfrm>
              <a:off x="214032" y="187210"/>
              <a:ext cx="6567768" cy="4226859"/>
            </a:xfrm>
            <a:prstGeom prst="rect">
              <a:avLst/>
            </a:prstGeom>
            <a:noFill/>
            <a:ln>
              <a:solidFill>
                <a:srgbClr val="FFCC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 name="TextBox 7"/>
          <p:cNvSpPr txBox="1"/>
          <p:nvPr/>
        </p:nvSpPr>
        <p:spPr>
          <a:xfrm>
            <a:off x="0" y="285751"/>
            <a:ext cx="5181600" cy="276999"/>
          </a:xfrm>
          <a:prstGeom prst="rect">
            <a:avLst/>
          </a:pr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t>Bài báo cáo có sử dụng </a:t>
            </a:r>
            <a:r>
              <a:rPr lang="en-US" sz="1400" b="1" smtClean="0"/>
              <a:t>tham khảo </a:t>
            </a:r>
            <a:r>
              <a:rPr lang="en-US" sz="1400" b="1"/>
              <a:t>từ:</a:t>
            </a:r>
          </a:p>
        </p:txBody>
      </p:sp>
    </p:spTree>
    <p:extLst>
      <p:ext uri="{BB962C8B-B14F-4D97-AF65-F5344CB8AC3E}">
        <p14:creationId xmlns:p14="http://schemas.microsoft.com/office/powerpoint/2010/main" val="399956015"/>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82426" y="1345000"/>
            <a:ext cx="3384376" cy="2448272"/>
          </a:xfrm>
        </p:spPr>
        <p:txBody>
          <a:bodyPr/>
          <a:lstStyle/>
          <a:p>
            <a:r>
              <a:rPr lang="en-US" altLang="ko-KR" smtClean="0"/>
              <a:t>Cảm ơn thầy cô và các bạn đã theo dõi</a:t>
            </a:r>
            <a:endParaRPr lang="ko-KR" altLang="en-US" dirty="0"/>
          </a:p>
        </p:txBody>
      </p:sp>
      <p:sp>
        <p:nvSpPr>
          <p:cNvPr id="4" name="Oval 3"/>
          <p:cNvSpPr/>
          <p:nvPr/>
        </p:nvSpPr>
        <p:spPr>
          <a:xfrm>
            <a:off x="2824628" y="819150"/>
            <a:ext cx="3499972" cy="3499972"/>
          </a:xfrm>
          <a:prstGeom prst="ellipse">
            <a:avLst/>
          </a:prstGeom>
          <a:noFill/>
          <a:ln w="12700">
            <a:solidFill>
              <a:schemeClr val="tx1">
                <a:alpha val="4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mtClean="0"/>
              <a:t>Lý do chọn đề tài</a:t>
            </a:r>
            <a:endParaRPr lang="ko-KR" altLang="en-US" dirty="0"/>
          </a:p>
        </p:txBody>
      </p:sp>
      <p:sp>
        <p:nvSpPr>
          <p:cNvPr id="3" name="Text Placeholder 2"/>
          <p:cNvSpPr>
            <a:spLocks noGrp="1"/>
          </p:cNvSpPr>
          <p:nvPr>
            <p:ph type="body" sz="quarter" idx="11"/>
          </p:nvPr>
        </p:nvSpPr>
        <p:spPr>
          <a:xfrm>
            <a:off x="725145" y="987574"/>
            <a:ext cx="7663279" cy="3528392"/>
          </a:xfrm>
        </p:spPr>
        <p:txBody>
          <a:bodyPr/>
          <a:lstStyle/>
          <a:p>
            <a:pPr marL="285750" lvl="0" indent="-285750" algn="just">
              <a:buFontTx/>
              <a:buChar char="-"/>
            </a:pPr>
            <a:r>
              <a:rPr lang="en-US" altLang="ko-KR" sz="1600" smtClean="0">
                <a:solidFill>
                  <a:schemeClr val="tx1"/>
                </a:solidFill>
              </a:rPr>
              <a:t>Nhu cầu thu thập thông tin ngày càng tăng và lượng thông tin trên internet ngày càng phong phú.</a:t>
            </a:r>
          </a:p>
          <a:p>
            <a:pPr marL="285750" lvl="0" indent="-285750" algn="just">
              <a:buFontTx/>
              <a:buChar char="-"/>
            </a:pPr>
            <a:r>
              <a:rPr lang="en-US" altLang="ko-KR" sz="1600" smtClean="0">
                <a:solidFill>
                  <a:schemeClr val="tx1"/>
                </a:solidFill>
              </a:rPr>
              <a:t>Việc thu thập thông tin bằng tay rất tốn nhiều thời gian, công sức mà không đạt hiểu quả cao.</a:t>
            </a:r>
          </a:p>
          <a:p>
            <a:pPr marL="285750" lvl="0" indent="-285750" algn="just">
              <a:buFont typeface="Symbol" pitchFamily="18" charset="2"/>
              <a:buChar char="Þ"/>
            </a:pPr>
            <a:r>
              <a:rPr lang="en-US" altLang="ko-KR" sz="1600" smtClean="0">
                <a:solidFill>
                  <a:schemeClr val="tx1"/>
                </a:solidFill>
              </a:rPr>
              <a:t>Cần một công cụ - chương trình tổng hợp thông tin một cách tự động và đó là chương trình thu thập web (web crawler)</a:t>
            </a:r>
          </a:p>
          <a:p>
            <a:pPr marL="285750" lvl="0" indent="-285750" algn="just">
              <a:buFontTx/>
              <a:buChar char="-"/>
            </a:pPr>
            <a:r>
              <a:rPr lang="en-US" altLang="ko-KR" sz="1600" smtClean="0">
                <a:solidFill>
                  <a:schemeClr val="tx1"/>
                </a:solidFill>
              </a:rPr>
              <a:t>Hiện nay, bất động sản là một chủ đề nóng hổi và nguồn thông tin về nó rất lớn.</a:t>
            </a:r>
          </a:p>
          <a:p>
            <a:pPr marL="285750" lvl="0" indent="-285750" algn="just">
              <a:buFont typeface="Symbol" pitchFamily="18" charset="2"/>
              <a:buChar char="Þ"/>
            </a:pPr>
            <a:r>
              <a:rPr lang="en-US" altLang="ko-KR" sz="1600" smtClean="0">
                <a:solidFill>
                  <a:schemeClr val="tx1"/>
                </a:solidFill>
              </a:rPr>
              <a:t>Xây dựng website bất động sản với dữ liệu web động, tận dụng nguồn dữ liệu, tiết kiệm thời gian tra cứu thông tin, tạo sự khác biệt với các website bất động sản khác.</a:t>
            </a:r>
          </a:p>
          <a:p>
            <a:pPr lvl="0"/>
            <a:endParaRPr lang="en-US" altLang="ko-KR" sz="1800" dirty="0"/>
          </a:p>
        </p:txBody>
      </p:sp>
    </p:spTree>
    <p:extLst>
      <p:ext uri="{BB962C8B-B14F-4D97-AF65-F5344CB8AC3E}">
        <p14:creationId xmlns:p14="http://schemas.microsoft.com/office/powerpoint/2010/main" val="1711269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
          <p:cNvGrpSpPr>
            <a:grpSpLocks/>
          </p:cNvGrpSpPr>
          <p:nvPr/>
        </p:nvGrpSpPr>
        <p:grpSpPr bwMode="auto">
          <a:xfrm>
            <a:off x="-108520" y="684784"/>
            <a:ext cx="9361040" cy="3520918"/>
            <a:chOff x="3752894" y="36116"/>
            <a:chExt cx="20812429" cy="11510016"/>
          </a:xfrm>
        </p:grpSpPr>
        <p:grpSp>
          <p:nvGrpSpPr>
            <p:cNvPr id="6" name="Group 5"/>
            <p:cNvGrpSpPr>
              <a:grpSpLocks/>
            </p:cNvGrpSpPr>
            <p:nvPr/>
          </p:nvGrpSpPr>
          <p:grpSpPr bwMode="auto">
            <a:xfrm>
              <a:off x="3752894" y="3188987"/>
              <a:ext cx="20812429" cy="4710947"/>
              <a:chOff x="3752894" y="-1"/>
              <a:chExt cx="20812429" cy="4710947"/>
            </a:xfrm>
          </p:grpSpPr>
          <p:grpSp>
            <p:nvGrpSpPr>
              <p:cNvPr id="11" name="Group 6"/>
              <p:cNvGrpSpPr>
                <a:grpSpLocks/>
              </p:cNvGrpSpPr>
              <p:nvPr/>
            </p:nvGrpSpPr>
            <p:grpSpPr bwMode="auto">
              <a:xfrm>
                <a:off x="3752894" y="-1"/>
                <a:ext cx="20812429" cy="4710947"/>
                <a:chOff x="3752894" y="-1"/>
                <a:chExt cx="20812429" cy="4710947"/>
              </a:xfrm>
            </p:grpSpPr>
            <p:sp>
              <p:nvSpPr>
                <p:cNvPr id="17" name="AutoShape 7"/>
                <p:cNvSpPr>
                  <a:spLocks/>
                </p:cNvSpPr>
                <p:nvPr/>
              </p:nvSpPr>
              <p:spPr bwMode="auto">
                <a:xfrm>
                  <a:off x="19024897" y="113"/>
                  <a:ext cx="3455589"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C7833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18" name="AutoShape 8"/>
                <p:cNvSpPr>
                  <a:spLocks/>
                </p:cNvSpPr>
                <p:nvPr/>
              </p:nvSpPr>
              <p:spPr bwMode="auto">
                <a:xfrm>
                  <a:off x="14497045" y="113"/>
                  <a:ext cx="3455589"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C59A3C"/>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19" name="AutoShape 9"/>
                <p:cNvSpPr>
                  <a:spLocks/>
                </p:cNvSpPr>
                <p:nvPr/>
              </p:nvSpPr>
              <p:spPr bwMode="auto">
                <a:xfrm>
                  <a:off x="9969193" y="113"/>
                  <a:ext cx="3455588"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9AA04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20" name="AutoShape 10"/>
                <p:cNvSpPr>
                  <a:spLocks/>
                </p:cNvSpPr>
                <p:nvPr/>
              </p:nvSpPr>
              <p:spPr bwMode="auto">
                <a:xfrm>
                  <a:off x="5441340" y="113"/>
                  <a:ext cx="3455589" cy="4710833"/>
                </a:xfrm>
                <a:custGeom>
                  <a:avLst/>
                  <a:gdLst>
                    <a:gd name="T0" fmla="+- 0 10822 44"/>
                    <a:gd name="T1" fmla="*/ T0 w 21556"/>
                    <a:gd name="T2" fmla="+- 0 10800 21"/>
                    <a:gd name="T3" fmla="*/ 10800 h 21558"/>
                    <a:gd name="T4" fmla="+- 0 10822 44"/>
                    <a:gd name="T5" fmla="*/ T4 w 21556"/>
                    <a:gd name="T6" fmla="+- 0 10800 21"/>
                    <a:gd name="T7" fmla="*/ 10800 h 21558"/>
                    <a:gd name="T8" fmla="+- 0 10822 44"/>
                    <a:gd name="T9" fmla="*/ T8 w 21556"/>
                    <a:gd name="T10" fmla="+- 0 10800 21"/>
                    <a:gd name="T11" fmla="*/ 10800 h 21558"/>
                    <a:gd name="T12" fmla="+- 0 10822 44"/>
                    <a:gd name="T13" fmla="*/ T12 w 21556"/>
                    <a:gd name="T14" fmla="+- 0 10800 21"/>
                    <a:gd name="T15" fmla="*/ 10800 h 21558"/>
                  </a:gdLst>
                  <a:ahLst/>
                  <a:cxnLst>
                    <a:cxn ang="0">
                      <a:pos x="T1" y="T3"/>
                    </a:cxn>
                    <a:cxn ang="0">
                      <a:pos x="T5" y="T7"/>
                    </a:cxn>
                    <a:cxn ang="0">
                      <a:pos x="T9" y="T11"/>
                    </a:cxn>
                    <a:cxn ang="0">
                      <a:pos x="T13" y="T15"/>
                    </a:cxn>
                  </a:cxnLst>
                  <a:rect l="0" t="0" r="r" b="b"/>
                  <a:pathLst>
                    <a:path w="21556" h="21558">
                      <a:moveTo>
                        <a:pt x="4135" y="1"/>
                      </a:moveTo>
                      <a:cubicBezTo>
                        <a:pt x="3191" y="-21"/>
                        <a:pt x="2266" y="205"/>
                        <a:pt x="1526" y="637"/>
                      </a:cubicBezTo>
                      <a:cubicBezTo>
                        <a:pt x="521" y="1225"/>
                        <a:pt x="-44" y="2130"/>
                        <a:pt x="6" y="3073"/>
                      </a:cubicBezTo>
                      <a:lnTo>
                        <a:pt x="0" y="10752"/>
                      </a:lnTo>
                      <a:lnTo>
                        <a:pt x="0" y="10779"/>
                      </a:lnTo>
                      <a:lnTo>
                        <a:pt x="0" y="10806"/>
                      </a:lnTo>
                      <a:lnTo>
                        <a:pt x="6" y="18486"/>
                      </a:lnTo>
                      <a:cubicBezTo>
                        <a:pt x="-44" y="19429"/>
                        <a:pt x="521" y="20333"/>
                        <a:pt x="1526" y="20921"/>
                      </a:cubicBezTo>
                      <a:cubicBezTo>
                        <a:pt x="2266" y="21353"/>
                        <a:pt x="3191" y="21579"/>
                        <a:pt x="4135" y="21557"/>
                      </a:cubicBezTo>
                      <a:lnTo>
                        <a:pt x="8340" y="21557"/>
                      </a:lnTo>
                      <a:lnTo>
                        <a:pt x="21515" y="10796"/>
                      </a:lnTo>
                      <a:lnTo>
                        <a:pt x="21556" y="10796"/>
                      </a:lnTo>
                      <a:lnTo>
                        <a:pt x="21536" y="10779"/>
                      </a:lnTo>
                      <a:lnTo>
                        <a:pt x="21556" y="10762"/>
                      </a:lnTo>
                      <a:lnTo>
                        <a:pt x="21515" y="10762"/>
                      </a:lnTo>
                      <a:lnTo>
                        <a:pt x="8340" y="1"/>
                      </a:lnTo>
                      <a:lnTo>
                        <a:pt x="4135" y="1"/>
                      </a:lnTo>
                      <a:close/>
                    </a:path>
                  </a:pathLst>
                </a:custGeom>
                <a:solidFill>
                  <a:srgbClr val="688A4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22" name="Rectangle 12"/>
                <p:cNvSpPr>
                  <a:spLocks/>
                </p:cNvSpPr>
                <p:nvPr/>
              </p:nvSpPr>
              <p:spPr bwMode="auto">
                <a:xfrm>
                  <a:off x="3752894" y="603464"/>
                  <a:ext cx="20812429" cy="3504021"/>
                </a:xfrm>
                <a:prstGeom prst="rect">
                  <a:avLst/>
                </a:prstGeom>
                <a:solidFill>
                  <a:srgbClr val="E4E6E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FFFFFF"/>
                    </a:solidFill>
                    <a:latin typeface="Helvetica Light" charset="0"/>
                    <a:ea typeface="Helvetica Light" charset="0"/>
                    <a:cs typeface="Helvetica Light" charset="0"/>
                    <a:sym typeface="Helvetica Light" charset="0"/>
                  </a:endParaRPr>
                </a:p>
              </p:txBody>
            </p:sp>
            <p:grpSp>
              <p:nvGrpSpPr>
                <p:cNvPr id="23" name="Group 13"/>
                <p:cNvGrpSpPr>
                  <a:grpSpLocks/>
                </p:cNvGrpSpPr>
                <p:nvPr/>
              </p:nvGrpSpPr>
              <p:grpSpPr bwMode="auto">
                <a:xfrm>
                  <a:off x="19532330" y="-1"/>
                  <a:ext cx="4552960" cy="4709854"/>
                  <a:chOff x="0" y="-1"/>
                  <a:chExt cx="4552959" cy="4709854"/>
                </a:xfrm>
              </p:grpSpPr>
              <p:sp>
                <p:nvSpPr>
                  <p:cNvPr id="44" name="AutoShape 14"/>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5" name="AutoShape 15"/>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6" name="AutoShape 16"/>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ED9A38"/>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7" name="AutoShape 17"/>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E0943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nvGrpSpPr>
                <p:cNvPr id="24" name="Group 18"/>
                <p:cNvGrpSpPr>
                  <a:grpSpLocks/>
                </p:cNvGrpSpPr>
                <p:nvPr/>
              </p:nvGrpSpPr>
              <p:grpSpPr bwMode="auto">
                <a:xfrm>
                  <a:off x="15004477" y="-1"/>
                  <a:ext cx="4552960" cy="4709854"/>
                  <a:chOff x="0" y="-1"/>
                  <a:chExt cx="4552959" cy="4709854"/>
                </a:xfrm>
              </p:grpSpPr>
              <p:sp>
                <p:nvSpPr>
                  <p:cNvPr id="40" name="AutoShape 19"/>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1" name="AutoShape 20"/>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2" name="AutoShape 21"/>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EFBA4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43" name="AutoShape 22"/>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E0AF4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nvGrpSpPr>
                <p:cNvPr id="25" name="Group 23"/>
                <p:cNvGrpSpPr>
                  <a:grpSpLocks/>
                </p:cNvGrpSpPr>
                <p:nvPr/>
              </p:nvGrpSpPr>
              <p:grpSpPr bwMode="auto">
                <a:xfrm>
                  <a:off x="10476624" y="-1"/>
                  <a:ext cx="4552960" cy="4709854"/>
                  <a:chOff x="0" y="-1"/>
                  <a:chExt cx="4552959" cy="4709854"/>
                </a:xfrm>
              </p:grpSpPr>
              <p:sp>
                <p:nvSpPr>
                  <p:cNvPr id="36" name="AutoShape 24"/>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7" name="AutoShape 25"/>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8" name="AutoShape 26"/>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C3CC51"/>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9" name="AutoShape 27"/>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B0B94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nvGrpSpPr>
                <p:cNvPr id="26" name="Group 28"/>
                <p:cNvGrpSpPr>
                  <a:grpSpLocks/>
                </p:cNvGrpSpPr>
                <p:nvPr/>
              </p:nvGrpSpPr>
              <p:grpSpPr bwMode="auto">
                <a:xfrm>
                  <a:off x="5948772" y="-1"/>
                  <a:ext cx="4552960" cy="4709854"/>
                  <a:chOff x="0" y="-1"/>
                  <a:chExt cx="4552959" cy="4709854"/>
                </a:xfrm>
              </p:grpSpPr>
              <p:sp>
                <p:nvSpPr>
                  <p:cNvPr id="32" name="AutoShape 29"/>
                  <p:cNvSpPr>
                    <a:spLocks/>
                  </p:cNvSpPr>
                  <p:nvPr/>
                </p:nvSpPr>
                <p:spPr bwMode="auto">
                  <a:xfrm>
                    <a:off x="0" y="1206"/>
                    <a:ext cx="4441960" cy="2356679"/>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3" name="AutoShape 30"/>
                  <p:cNvSpPr>
                    <a:spLocks/>
                  </p:cNvSpPr>
                  <p:nvPr/>
                </p:nvSpPr>
                <p:spPr bwMode="auto">
                  <a:xfrm>
                    <a:off x="0" y="2353174"/>
                    <a:ext cx="4441960" cy="2356679"/>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000000">
                      <a:alpha val="5699"/>
                    </a:srgbClr>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4" name="AutoShape 31"/>
                  <p:cNvSpPr>
                    <a:spLocks/>
                  </p:cNvSpPr>
                  <p:nvPr/>
                </p:nvSpPr>
                <p:spPr bwMode="auto">
                  <a:xfrm>
                    <a:off x="110999" y="-1"/>
                    <a:ext cx="4441960" cy="2356680"/>
                  </a:xfrm>
                  <a:custGeom>
                    <a:avLst/>
                    <a:gdLst>
                      <a:gd name="T0" fmla="*/ 10800 w 21600"/>
                      <a:gd name="T1" fmla="+- 0 10814 28"/>
                      <a:gd name="T2" fmla="*/ 10814 h 21572"/>
                      <a:gd name="T3" fmla="*/ 10800 w 21600"/>
                      <a:gd name="T4" fmla="+- 0 10814 28"/>
                      <a:gd name="T5" fmla="*/ 10814 h 21572"/>
                      <a:gd name="T6" fmla="*/ 10800 w 21600"/>
                      <a:gd name="T7" fmla="+- 0 10814 28"/>
                      <a:gd name="T8" fmla="*/ 10814 h 21572"/>
                      <a:gd name="T9" fmla="*/ 10800 w 21600"/>
                      <a:gd name="T10" fmla="+- 0 10814 28"/>
                      <a:gd name="T11" fmla="*/ 10814 h 21572"/>
                    </a:gdLst>
                    <a:ahLst/>
                    <a:cxnLst>
                      <a:cxn ang="0">
                        <a:pos x="T0" y="T2"/>
                      </a:cxn>
                      <a:cxn ang="0">
                        <a:pos x="T3" y="T5"/>
                      </a:cxn>
                      <a:cxn ang="0">
                        <a:pos x="T6" y="T8"/>
                      </a:cxn>
                      <a:cxn ang="0">
                        <a:pos x="T9" y="T11"/>
                      </a:cxn>
                    </a:cxnLst>
                    <a:rect l="0" t="0" r="r" b="b"/>
                    <a:pathLst>
                      <a:path w="21600" h="21572">
                        <a:moveTo>
                          <a:pt x="0" y="4"/>
                        </a:moveTo>
                        <a:cubicBezTo>
                          <a:pt x="441" y="-28"/>
                          <a:pt x="880" y="115"/>
                          <a:pt x="1290" y="424"/>
                        </a:cubicBezTo>
                        <a:cubicBezTo>
                          <a:pt x="1724" y="752"/>
                          <a:pt x="2113" y="1257"/>
                          <a:pt x="2431" y="1904"/>
                        </a:cubicBezTo>
                        <a:lnTo>
                          <a:pt x="11443" y="21572"/>
                        </a:lnTo>
                        <a:lnTo>
                          <a:pt x="21600" y="21570"/>
                        </a:lnTo>
                        <a:lnTo>
                          <a:pt x="12538" y="1788"/>
                        </a:lnTo>
                        <a:cubicBezTo>
                          <a:pt x="12271" y="1178"/>
                          <a:pt x="11929" y="698"/>
                          <a:pt x="11542" y="391"/>
                        </a:cubicBezTo>
                        <a:cubicBezTo>
                          <a:pt x="11187" y="110"/>
                          <a:pt x="10804" y="-20"/>
                          <a:pt x="10420" y="12"/>
                        </a:cubicBezTo>
                        <a:lnTo>
                          <a:pt x="0" y="4"/>
                        </a:lnTo>
                        <a:close/>
                      </a:path>
                    </a:pathLst>
                  </a:custGeom>
                  <a:solidFill>
                    <a:srgbClr val="8AB35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sp>
                <p:nvSpPr>
                  <p:cNvPr id="35" name="AutoShape 32"/>
                  <p:cNvSpPr>
                    <a:spLocks/>
                  </p:cNvSpPr>
                  <p:nvPr/>
                </p:nvSpPr>
                <p:spPr bwMode="auto">
                  <a:xfrm>
                    <a:off x="110999" y="2351967"/>
                    <a:ext cx="4441960" cy="2356680"/>
                  </a:xfrm>
                  <a:custGeom>
                    <a:avLst/>
                    <a:gdLst>
                      <a:gd name="T0" fmla="*/ 10800 w 21600"/>
                      <a:gd name="T1" fmla="*/ 10786 h 21572"/>
                      <a:gd name="T2" fmla="*/ 10800 w 21600"/>
                      <a:gd name="T3" fmla="*/ 10786 h 21572"/>
                      <a:gd name="T4" fmla="*/ 10800 w 21600"/>
                      <a:gd name="T5" fmla="*/ 10786 h 21572"/>
                      <a:gd name="T6" fmla="*/ 10800 w 21600"/>
                      <a:gd name="T7" fmla="*/ 10786 h 21572"/>
                    </a:gdLst>
                    <a:ahLst/>
                    <a:cxnLst>
                      <a:cxn ang="0">
                        <a:pos x="T0" y="T1"/>
                      </a:cxn>
                      <a:cxn ang="0">
                        <a:pos x="T2" y="T3"/>
                      </a:cxn>
                      <a:cxn ang="0">
                        <a:pos x="T4" y="T5"/>
                      </a:cxn>
                      <a:cxn ang="0">
                        <a:pos x="T6" y="T7"/>
                      </a:cxn>
                    </a:cxnLst>
                    <a:rect l="0" t="0" r="r" b="b"/>
                    <a:pathLst>
                      <a:path w="21600" h="21572">
                        <a:moveTo>
                          <a:pt x="0" y="21568"/>
                        </a:moveTo>
                        <a:cubicBezTo>
                          <a:pt x="441" y="21600"/>
                          <a:pt x="880" y="21457"/>
                          <a:pt x="1290" y="21148"/>
                        </a:cubicBezTo>
                        <a:cubicBezTo>
                          <a:pt x="1724" y="20820"/>
                          <a:pt x="2113" y="20315"/>
                          <a:pt x="2431" y="19668"/>
                        </a:cubicBezTo>
                        <a:lnTo>
                          <a:pt x="11443" y="0"/>
                        </a:lnTo>
                        <a:lnTo>
                          <a:pt x="21600" y="2"/>
                        </a:lnTo>
                        <a:lnTo>
                          <a:pt x="12538" y="19784"/>
                        </a:lnTo>
                        <a:cubicBezTo>
                          <a:pt x="12271" y="20394"/>
                          <a:pt x="11929" y="20874"/>
                          <a:pt x="11542" y="21181"/>
                        </a:cubicBezTo>
                        <a:cubicBezTo>
                          <a:pt x="11187" y="21462"/>
                          <a:pt x="10804" y="21592"/>
                          <a:pt x="10420" y="21560"/>
                        </a:cubicBezTo>
                        <a:lnTo>
                          <a:pt x="0" y="21568"/>
                        </a:lnTo>
                        <a:close/>
                      </a:path>
                    </a:pathLst>
                  </a:custGeom>
                  <a:solidFill>
                    <a:srgbClr val="779E4B"/>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ctr" defTabSz="309275"/>
                    <a:endParaRPr lang="en-US" sz="1200">
                      <a:solidFill>
                        <a:srgbClr val="000000"/>
                      </a:solidFill>
                      <a:latin typeface="Helvetica Light" charset="0"/>
                      <a:ea typeface="Helvetica Light" charset="0"/>
                      <a:cs typeface="Helvetica Light" charset="0"/>
                      <a:sym typeface="Helvetica Light" charset="0"/>
                    </a:endParaRPr>
                  </a:p>
                </p:txBody>
              </p:sp>
            </p:grpSp>
          </p:grpSp>
          <p:sp>
            <p:nvSpPr>
              <p:cNvPr id="13" name="Text Box 42"/>
              <p:cNvSpPr txBox="1">
                <a:spLocks/>
              </p:cNvSpPr>
              <p:nvPr/>
            </p:nvSpPr>
            <p:spPr bwMode="auto">
              <a:xfrm>
                <a:off x="6059771" y="1560923"/>
                <a:ext cx="1188371"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8AB354"/>
                    </a:solidFill>
                    <a:latin typeface="Arial" pitchFamily="34" charset="0"/>
                    <a:cs typeface="Arial" pitchFamily="34" charset="0"/>
                    <a:sym typeface="Arial" pitchFamily="34" charset="0"/>
                  </a:rPr>
                  <a:t>01</a:t>
                </a:r>
                <a:endParaRPr lang="en-US" sz="1900" b="1">
                  <a:solidFill>
                    <a:srgbClr val="8AB354"/>
                  </a:solidFill>
                  <a:latin typeface="Arial" pitchFamily="34" charset="0"/>
                  <a:cs typeface="Arial" pitchFamily="34" charset="0"/>
                  <a:sym typeface="Arial" pitchFamily="34" charset="0"/>
                </a:endParaRPr>
              </a:p>
            </p:txBody>
          </p:sp>
          <p:sp>
            <p:nvSpPr>
              <p:cNvPr id="14" name="Text Box 45"/>
              <p:cNvSpPr txBox="1">
                <a:spLocks/>
              </p:cNvSpPr>
              <p:nvPr/>
            </p:nvSpPr>
            <p:spPr bwMode="auto">
              <a:xfrm>
                <a:off x="10880606" y="1560923"/>
                <a:ext cx="1210033"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C3CC51"/>
                    </a:solidFill>
                    <a:latin typeface="Arial" pitchFamily="34" charset="0"/>
                    <a:cs typeface="Arial" pitchFamily="34" charset="0"/>
                    <a:sym typeface="Arial" pitchFamily="34" charset="0"/>
                  </a:rPr>
                  <a:t>02</a:t>
                </a:r>
                <a:endParaRPr lang="en-US" sz="1900" b="1">
                  <a:solidFill>
                    <a:srgbClr val="C3CC51"/>
                  </a:solidFill>
                  <a:latin typeface="Arial" pitchFamily="34" charset="0"/>
                  <a:cs typeface="Arial" pitchFamily="34" charset="0"/>
                  <a:sym typeface="Arial" pitchFamily="34" charset="0"/>
                </a:endParaRPr>
              </a:p>
            </p:txBody>
          </p:sp>
          <p:sp>
            <p:nvSpPr>
              <p:cNvPr id="15" name="Text Box 48"/>
              <p:cNvSpPr txBox="1">
                <a:spLocks/>
              </p:cNvSpPr>
              <p:nvPr/>
            </p:nvSpPr>
            <p:spPr bwMode="auto">
              <a:xfrm>
                <a:off x="15355048" y="1560923"/>
                <a:ext cx="992118"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EFBA45"/>
                    </a:solidFill>
                    <a:latin typeface="Arial" pitchFamily="34" charset="0"/>
                    <a:cs typeface="Arial" pitchFamily="34" charset="0"/>
                    <a:sym typeface="Arial" pitchFamily="34" charset="0"/>
                  </a:rPr>
                  <a:t>03</a:t>
                </a:r>
                <a:endParaRPr lang="en-US" sz="1900" b="1">
                  <a:solidFill>
                    <a:srgbClr val="EFBA45"/>
                  </a:solidFill>
                  <a:latin typeface="Arial" pitchFamily="34" charset="0"/>
                  <a:cs typeface="Arial" pitchFamily="34" charset="0"/>
                  <a:sym typeface="Arial" pitchFamily="34" charset="0"/>
                </a:endParaRPr>
              </a:p>
            </p:txBody>
          </p:sp>
          <p:sp>
            <p:nvSpPr>
              <p:cNvPr id="16" name="Text Box 51"/>
              <p:cNvSpPr txBox="1">
                <a:spLocks/>
              </p:cNvSpPr>
              <p:nvPr/>
            </p:nvSpPr>
            <p:spPr bwMode="auto">
              <a:xfrm>
                <a:off x="19771601" y="1560923"/>
                <a:ext cx="1125071" cy="1291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defTabSz="309275"/>
                <a:r>
                  <a:rPr lang="en-US" sz="1900" b="1" smtClean="0">
                    <a:solidFill>
                      <a:srgbClr val="ED9A38"/>
                    </a:solidFill>
                    <a:latin typeface="Arial" pitchFamily="34" charset="0"/>
                    <a:cs typeface="Arial" pitchFamily="34" charset="0"/>
                    <a:sym typeface="Arial" pitchFamily="34" charset="0"/>
                  </a:rPr>
                  <a:t>04</a:t>
                </a:r>
                <a:endParaRPr lang="en-US" sz="1900" b="1">
                  <a:solidFill>
                    <a:srgbClr val="ED9A38"/>
                  </a:solidFill>
                  <a:latin typeface="Arial" pitchFamily="34" charset="0"/>
                  <a:cs typeface="Arial" pitchFamily="34" charset="0"/>
                  <a:sym typeface="Arial" pitchFamily="34" charset="0"/>
                </a:endParaRPr>
              </a:p>
            </p:txBody>
          </p:sp>
        </p:grpSp>
        <p:sp>
          <p:nvSpPr>
            <p:cNvPr id="7" name="Text Box 54"/>
            <p:cNvSpPr txBox="1">
              <a:spLocks/>
            </p:cNvSpPr>
            <p:nvPr/>
          </p:nvSpPr>
          <p:spPr bwMode="auto">
            <a:xfrm>
              <a:off x="5325663" y="8796034"/>
              <a:ext cx="5951725" cy="27500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rgbClr val="45A154"/>
                  </a:solidFill>
                  <a:cs typeface="Times New Roman" panose="02020603050405020304" pitchFamily="18" charset="0"/>
                  <a:sym typeface="Arial" pitchFamily="34" charset="0"/>
                </a:rPr>
                <a:t>Thu thập thông tin, xử lý   thông tin bằng crawler </a:t>
              </a:r>
            </a:p>
            <a:p>
              <a:pPr algn="ctr" defTabSz="309275"/>
              <a:r>
                <a:rPr lang="en-US" sz="1600" b="1" smtClean="0">
                  <a:solidFill>
                    <a:srgbClr val="45A154"/>
                  </a:solidFill>
                  <a:cs typeface="Times New Roman" panose="02020603050405020304" pitchFamily="18" charset="0"/>
                  <a:sym typeface="Arial" pitchFamily="34" charset="0"/>
                </a:rPr>
                <a:t>và xây dựng cơ sở dữ liệu</a:t>
              </a:r>
              <a:endParaRPr lang="en-US" sz="1600" b="1">
                <a:solidFill>
                  <a:srgbClr val="45A154"/>
                </a:solidFill>
                <a:cs typeface="Times New Roman" panose="02020603050405020304" pitchFamily="18" charset="0"/>
                <a:sym typeface="Arial" pitchFamily="34" charset="0"/>
              </a:endParaRPr>
            </a:p>
          </p:txBody>
        </p:sp>
        <p:sp>
          <p:nvSpPr>
            <p:cNvPr id="8" name="Text Box 57"/>
            <p:cNvSpPr txBox="1">
              <a:spLocks/>
            </p:cNvSpPr>
            <p:nvPr/>
          </p:nvSpPr>
          <p:spPr bwMode="auto">
            <a:xfrm>
              <a:off x="9174194" y="36116"/>
              <a:ext cx="5941282" cy="285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smtClean="0">
                  <a:solidFill>
                    <a:srgbClr val="A6AF33"/>
                  </a:solidFill>
                  <a:ea typeface="Tahoma" panose="020B0604030504040204" pitchFamily="34" charset="0"/>
                  <a:cs typeface="Times New Roman" panose="02020603050405020304" pitchFamily="18" charset="0"/>
                  <a:sym typeface="Arial" pitchFamily="34" charset="0"/>
                </a:rPr>
                <a:t>Xây dựng website </a:t>
              </a:r>
            </a:p>
            <a:p>
              <a:pPr algn="ctr" defTabSz="309275"/>
              <a:r>
                <a:rPr lang="en-US" sz="1600" b="1" smtClean="0">
                  <a:solidFill>
                    <a:srgbClr val="A6AF33"/>
                  </a:solidFill>
                  <a:ea typeface="Tahoma" panose="020B0604030504040204" pitchFamily="34" charset="0"/>
                  <a:cs typeface="Times New Roman" panose="02020603050405020304" pitchFamily="18" charset="0"/>
                  <a:sym typeface="Arial" pitchFamily="34" charset="0"/>
                </a:rPr>
                <a:t>bất động sản dựa trên </a:t>
              </a:r>
            </a:p>
            <a:p>
              <a:pPr algn="ctr" defTabSz="309275"/>
              <a:r>
                <a:rPr lang="en-US" sz="1600" b="1" smtClean="0">
                  <a:solidFill>
                    <a:srgbClr val="A6AF33"/>
                  </a:solidFill>
                  <a:ea typeface="Tahoma" panose="020B0604030504040204" pitchFamily="34" charset="0"/>
                  <a:cs typeface="Times New Roman" panose="02020603050405020304" pitchFamily="18" charset="0"/>
                  <a:sym typeface="Arial" pitchFamily="34" charset="0"/>
                </a:rPr>
                <a:t>dữ liệu động</a:t>
              </a:r>
              <a:endParaRPr lang="en-US" sz="1600" b="1">
                <a:solidFill>
                  <a:srgbClr val="A6AF33"/>
                </a:solidFill>
                <a:ea typeface="Tahoma" panose="020B0604030504040204" pitchFamily="34" charset="0"/>
                <a:cs typeface="Times New Roman" panose="02020603050405020304" pitchFamily="18" charset="0"/>
                <a:sym typeface="Arial" pitchFamily="34" charset="0"/>
              </a:endParaRPr>
            </a:p>
          </p:txBody>
        </p:sp>
        <p:sp>
          <p:nvSpPr>
            <p:cNvPr id="9" name="Text Box 60"/>
            <p:cNvSpPr txBox="1">
              <a:spLocks/>
            </p:cNvSpPr>
            <p:nvPr/>
          </p:nvSpPr>
          <p:spPr bwMode="auto">
            <a:xfrm>
              <a:off x="14497044" y="8563099"/>
              <a:ext cx="5060393" cy="1945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dirty="0" err="1" smtClean="0">
                  <a:solidFill>
                    <a:schemeClr val="accent6">
                      <a:lumMod val="75000"/>
                    </a:schemeClr>
                  </a:solidFill>
                  <a:cs typeface="Times New Roman" panose="02020603050405020304" pitchFamily="18" charset="0"/>
                  <a:sym typeface="Arial" pitchFamily="34" charset="0"/>
                </a:rPr>
                <a:t>Lập</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trình</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hệ</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thống</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và</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kết</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quả</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chạy</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thử</a:t>
              </a:r>
              <a:endParaRPr lang="en-US" sz="1600" b="1" dirty="0">
                <a:solidFill>
                  <a:schemeClr val="accent6">
                    <a:lumMod val="75000"/>
                  </a:schemeClr>
                </a:solidFill>
                <a:cs typeface="Times New Roman" panose="02020603050405020304" pitchFamily="18" charset="0"/>
                <a:sym typeface="Arial" pitchFamily="34" charset="0"/>
              </a:endParaRPr>
            </a:p>
          </p:txBody>
        </p:sp>
        <p:sp>
          <p:nvSpPr>
            <p:cNvPr id="10" name="Text Box 63"/>
            <p:cNvSpPr txBox="1">
              <a:spLocks/>
            </p:cNvSpPr>
            <p:nvPr/>
          </p:nvSpPr>
          <p:spPr bwMode="auto">
            <a:xfrm>
              <a:off x="18514706" y="381921"/>
              <a:ext cx="4763934" cy="1945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p>
              <a:pPr algn="ctr" defTabSz="309275"/>
              <a:r>
                <a:rPr lang="en-US" sz="1600" b="1" dirty="0" err="1" smtClean="0">
                  <a:solidFill>
                    <a:schemeClr val="accent6">
                      <a:lumMod val="75000"/>
                    </a:schemeClr>
                  </a:solidFill>
                  <a:cs typeface="Times New Roman" panose="02020603050405020304" pitchFamily="18" charset="0"/>
                  <a:sym typeface="Arial" pitchFamily="34" charset="0"/>
                </a:rPr>
                <a:t>Kết</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luận</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và</a:t>
              </a:r>
              <a:r>
                <a:rPr lang="en-US" sz="1600" b="1" dirty="0" smtClean="0">
                  <a:solidFill>
                    <a:schemeClr val="accent6">
                      <a:lumMod val="75000"/>
                    </a:schemeClr>
                  </a:solidFill>
                  <a:cs typeface="Times New Roman" panose="02020603050405020304" pitchFamily="18" charset="0"/>
                  <a:sym typeface="Arial" pitchFamily="34" charset="0"/>
                </a:rPr>
                <a:t> </a:t>
              </a:r>
            </a:p>
            <a:p>
              <a:pPr algn="ctr" defTabSz="309275"/>
              <a:r>
                <a:rPr lang="en-US" sz="1600" b="1" dirty="0" err="1" smtClean="0">
                  <a:solidFill>
                    <a:schemeClr val="accent6">
                      <a:lumMod val="75000"/>
                    </a:schemeClr>
                  </a:solidFill>
                  <a:cs typeface="Times New Roman" panose="02020603050405020304" pitchFamily="18" charset="0"/>
                  <a:sym typeface="Arial" pitchFamily="34" charset="0"/>
                </a:rPr>
                <a:t>hướng</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phát</a:t>
              </a:r>
              <a:r>
                <a:rPr lang="en-US" sz="1600" b="1" dirty="0" smtClean="0">
                  <a:solidFill>
                    <a:schemeClr val="accent6">
                      <a:lumMod val="75000"/>
                    </a:schemeClr>
                  </a:solidFill>
                  <a:cs typeface="Times New Roman" panose="02020603050405020304" pitchFamily="18" charset="0"/>
                  <a:sym typeface="Arial" pitchFamily="34" charset="0"/>
                </a:rPr>
                <a:t> </a:t>
              </a:r>
              <a:r>
                <a:rPr lang="en-US" sz="1600" b="1" dirty="0" err="1" smtClean="0">
                  <a:solidFill>
                    <a:schemeClr val="accent6">
                      <a:lumMod val="75000"/>
                    </a:schemeClr>
                  </a:solidFill>
                  <a:cs typeface="Times New Roman" panose="02020603050405020304" pitchFamily="18" charset="0"/>
                  <a:sym typeface="Arial" pitchFamily="34" charset="0"/>
                </a:rPr>
                <a:t>triển</a:t>
              </a:r>
              <a:endParaRPr lang="en-US" sz="1600" b="1" dirty="0">
                <a:solidFill>
                  <a:schemeClr val="accent6">
                    <a:lumMod val="75000"/>
                  </a:schemeClr>
                </a:solidFill>
                <a:cs typeface="Times New Roman" panose="02020603050405020304" pitchFamily="18" charset="0"/>
                <a:sym typeface="Arial" pitchFamily="34" charset="0"/>
              </a:endParaRPr>
            </a:p>
          </p:txBody>
        </p:sp>
      </p:grpSp>
    </p:spTree>
    <p:extLst>
      <p:ext uri="{BB962C8B-B14F-4D97-AF65-F5344CB8AC3E}">
        <p14:creationId xmlns:p14="http://schemas.microsoft.com/office/powerpoint/2010/main" val="1833200970"/>
      </p:ext>
    </p:extLst>
  </p:cSld>
  <p:clrMapOvr>
    <a:masterClrMapping/>
  </p:clrMapOvr>
  <p:transition spd="slow">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400" dirty="0" err="1" smtClean="0"/>
              <a:t>Chương</a:t>
            </a:r>
            <a:r>
              <a:rPr lang="en-US" sz="2400" dirty="0" smtClean="0"/>
              <a:t> 1: Thu </a:t>
            </a:r>
            <a:r>
              <a:rPr lang="en-US" sz="2400" dirty="0" err="1" smtClean="0"/>
              <a:t>thập</a:t>
            </a:r>
            <a:r>
              <a:rPr lang="en-US" sz="2400" dirty="0" smtClean="0"/>
              <a:t> </a:t>
            </a:r>
            <a:r>
              <a:rPr lang="en-US" sz="2400" dirty="0" err="1" smtClean="0"/>
              <a:t>thông</a:t>
            </a:r>
            <a:r>
              <a:rPr lang="en-US" sz="2400" dirty="0" smtClean="0"/>
              <a:t> tin, </a:t>
            </a:r>
            <a:r>
              <a:rPr lang="en-US" sz="2400" dirty="0" err="1" smtClean="0"/>
              <a:t>xử</a:t>
            </a:r>
            <a:r>
              <a:rPr lang="en-US" sz="2400" dirty="0" smtClean="0"/>
              <a:t> </a:t>
            </a:r>
            <a:r>
              <a:rPr lang="en-US" sz="2400" dirty="0" err="1" smtClean="0"/>
              <a:t>lý</a:t>
            </a:r>
            <a:r>
              <a:rPr lang="en-US" sz="2400" dirty="0" smtClean="0"/>
              <a:t> </a:t>
            </a:r>
            <a:r>
              <a:rPr lang="en-US" sz="2400" dirty="0" err="1" smtClean="0"/>
              <a:t>thông</a:t>
            </a:r>
            <a:r>
              <a:rPr lang="en-US" sz="2400" dirty="0" smtClean="0"/>
              <a:t> tin </a:t>
            </a:r>
            <a:r>
              <a:rPr lang="en-US" sz="2400" dirty="0" err="1" smtClean="0"/>
              <a:t>bằng</a:t>
            </a:r>
            <a:r>
              <a:rPr lang="en-US" sz="2400" dirty="0" smtClean="0"/>
              <a:t> crawler </a:t>
            </a:r>
          </a:p>
          <a:p>
            <a:r>
              <a:rPr lang="en-US" sz="2400" dirty="0" err="1" smtClean="0"/>
              <a:t>và</a:t>
            </a:r>
            <a:r>
              <a:rPr lang="en-US" sz="2400" dirty="0" smtClean="0"/>
              <a:t> </a:t>
            </a:r>
            <a:r>
              <a:rPr lang="en-US" sz="2400" dirty="0" err="1" smtClean="0"/>
              <a:t>xây</a:t>
            </a:r>
            <a:r>
              <a:rPr lang="en-US" sz="2400" dirty="0" smtClean="0"/>
              <a:t> </a:t>
            </a:r>
            <a:r>
              <a:rPr lang="en-US" sz="2400" dirty="0" err="1" smtClean="0"/>
              <a:t>dựng</a:t>
            </a:r>
            <a:r>
              <a:rPr lang="en-US" sz="2400" dirty="0" smtClean="0"/>
              <a:t> </a:t>
            </a:r>
            <a:r>
              <a:rPr lang="en-US" sz="2400" dirty="0" err="1" smtClean="0"/>
              <a:t>cơ</a:t>
            </a:r>
            <a:r>
              <a:rPr lang="en-US" sz="2400" dirty="0" smtClean="0"/>
              <a:t> </a:t>
            </a:r>
            <a:r>
              <a:rPr lang="en-US" sz="2400" dirty="0" err="1" smtClean="0"/>
              <a:t>sở</a:t>
            </a:r>
            <a:r>
              <a:rPr lang="en-US" sz="2400" dirty="0" smtClean="0"/>
              <a:t> </a:t>
            </a:r>
            <a:r>
              <a:rPr lang="en-US" sz="2400" dirty="0" err="1" smtClean="0"/>
              <a:t>dữ</a:t>
            </a:r>
            <a:r>
              <a:rPr lang="en-US" sz="2400" dirty="0" smtClean="0"/>
              <a:t> </a:t>
            </a:r>
            <a:r>
              <a:rPr lang="en-US" sz="2400" dirty="0" err="1" smtClean="0"/>
              <a:t>liệu</a:t>
            </a:r>
            <a:endParaRPr lang="en-US" sz="2400" dirty="0"/>
          </a:p>
        </p:txBody>
      </p:sp>
      <p:grpSp>
        <p:nvGrpSpPr>
          <p:cNvPr id="85" name="Group 84"/>
          <p:cNvGrpSpPr>
            <a:grpSpLocks/>
          </p:cNvGrpSpPr>
          <p:nvPr/>
        </p:nvGrpSpPr>
        <p:grpSpPr bwMode="auto">
          <a:xfrm>
            <a:off x="1000125" y="1069181"/>
            <a:ext cx="3854634" cy="3667125"/>
            <a:chOff x="3135313" y="-1376362"/>
            <a:chExt cx="8845541" cy="8412162"/>
          </a:xfrm>
        </p:grpSpPr>
        <p:sp>
          <p:nvSpPr>
            <p:cNvPr id="86" name="AutoShape 1"/>
            <p:cNvSpPr>
              <a:spLocks/>
            </p:cNvSpPr>
            <p:nvPr/>
          </p:nvSpPr>
          <p:spPr bwMode="auto">
            <a:xfrm>
              <a:off x="3142599" y="3609029"/>
              <a:ext cx="6134752" cy="3426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 y="0"/>
                  </a:moveTo>
                  <a:cubicBezTo>
                    <a:pt x="1" y="44"/>
                    <a:pt x="0" y="88"/>
                    <a:pt x="0" y="132"/>
                  </a:cubicBezTo>
                  <a:lnTo>
                    <a:pt x="0" y="2252"/>
                  </a:lnTo>
                  <a:cubicBezTo>
                    <a:pt x="0" y="12937"/>
                    <a:pt x="4834" y="21599"/>
                    <a:pt x="10799" y="21599"/>
                  </a:cubicBezTo>
                  <a:cubicBezTo>
                    <a:pt x="16763" y="21599"/>
                    <a:pt x="21599" y="12937"/>
                    <a:pt x="21599" y="2252"/>
                  </a:cubicBezTo>
                  <a:lnTo>
                    <a:pt x="21599" y="132"/>
                  </a:lnTo>
                  <a:cubicBezTo>
                    <a:pt x="21599" y="88"/>
                    <a:pt x="21598" y="44"/>
                    <a:pt x="21598" y="0"/>
                  </a:cubicBezTo>
                  <a:lnTo>
                    <a:pt x="18198" y="0"/>
                  </a:lnTo>
                  <a:lnTo>
                    <a:pt x="18198" y="2520"/>
                  </a:lnTo>
                  <a:cubicBezTo>
                    <a:pt x="18198" y="9811"/>
                    <a:pt x="14900" y="15722"/>
                    <a:pt x="10830" y="15722"/>
                  </a:cubicBezTo>
                  <a:cubicBezTo>
                    <a:pt x="6759" y="15722"/>
                    <a:pt x="3460" y="9811"/>
                    <a:pt x="3460" y="2520"/>
                  </a:cubicBezTo>
                  <a:lnTo>
                    <a:pt x="3460" y="0"/>
                  </a:lnTo>
                  <a:lnTo>
                    <a:pt x="1" y="0"/>
                  </a:lnTo>
                  <a:close/>
                </a:path>
              </a:pathLst>
            </a:custGeom>
            <a:solidFill>
              <a:schemeClr val="accent1">
                <a:lumMod val="50000"/>
              </a:schemeClr>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87" name="AutoShape 17"/>
            <p:cNvSpPr>
              <a:spLocks/>
            </p:cNvSpPr>
            <p:nvPr/>
          </p:nvSpPr>
          <p:spPr bwMode="auto">
            <a:xfrm>
              <a:off x="6938568" y="-830118"/>
              <a:ext cx="990886" cy="5444236"/>
            </a:xfrm>
            <a:prstGeom prst="roundRect">
              <a:avLst>
                <a:gd name="adj" fmla="val 49824"/>
              </a:avLst>
            </a:prstGeom>
            <a:solidFill>
              <a:schemeClr val="accent4"/>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88" name="AutoShape 18"/>
            <p:cNvSpPr>
              <a:spLocks/>
            </p:cNvSpPr>
            <p:nvPr/>
          </p:nvSpPr>
          <p:spPr bwMode="auto">
            <a:xfrm>
              <a:off x="11010891" y="3609029"/>
              <a:ext cx="969963" cy="968375"/>
            </a:xfrm>
            <a:prstGeom prst="roundRect">
              <a:avLst>
                <a:gd name="adj" fmla="val 49819"/>
              </a:avLst>
            </a:prstGeom>
            <a:solidFill>
              <a:srgbClr val="C8DB7E"/>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89" name="AutoShape 19"/>
            <p:cNvSpPr>
              <a:spLocks/>
            </p:cNvSpPr>
            <p:nvPr/>
          </p:nvSpPr>
          <p:spPr bwMode="auto">
            <a:xfrm>
              <a:off x="11056099" y="3922307"/>
              <a:ext cx="877956" cy="6081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4</a:t>
              </a:r>
              <a:endParaRPr lang="es-ES" sz="2000" dirty="0">
                <a:solidFill>
                  <a:schemeClr val="bg1"/>
                </a:solidFill>
                <a:latin typeface="+mn-lt"/>
                <a:ea typeface="+mn-ea"/>
                <a:cs typeface="Lato" charset="0"/>
              </a:endParaRPr>
            </a:p>
          </p:txBody>
        </p:sp>
        <p:sp>
          <p:nvSpPr>
            <p:cNvPr id="90" name="AutoShape 20"/>
            <p:cNvSpPr>
              <a:spLocks/>
            </p:cNvSpPr>
            <p:nvPr/>
          </p:nvSpPr>
          <p:spPr bwMode="auto">
            <a:xfrm>
              <a:off x="4366635" y="-695376"/>
              <a:ext cx="994530" cy="5309494"/>
            </a:xfrm>
            <a:prstGeom prst="roundRect">
              <a:avLst>
                <a:gd name="adj" fmla="val 49824"/>
              </a:avLst>
            </a:prstGeom>
            <a:solidFill>
              <a:schemeClr val="accent2"/>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1" name="AutoShape 21"/>
            <p:cNvSpPr>
              <a:spLocks/>
            </p:cNvSpPr>
            <p:nvPr/>
          </p:nvSpPr>
          <p:spPr bwMode="auto">
            <a:xfrm>
              <a:off x="10986943" y="657786"/>
              <a:ext cx="968375" cy="968375"/>
            </a:xfrm>
            <a:prstGeom prst="roundRect">
              <a:avLst>
                <a:gd name="adj" fmla="val 49819"/>
              </a:avLst>
            </a:prstGeom>
            <a:solidFill>
              <a:srgbClr val="56C4EC"/>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2" name="AutoShape 22"/>
            <p:cNvSpPr>
              <a:spLocks/>
            </p:cNvSpPr>
            <p:nvPr/>
          </p:nvSpPr>
          <p:spPr bwMode="auto">
            <a:xfrm>
              <a:off x="11035797" y="1108224"/>
              <a:ext cx="850363" cy="3980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2</a:t>
              </a:r>
              <a:endParaRPr lang="es-ES" sz="2000" dirty="0">
                <a:solidFill>
                  <a:schemeClr val="bg1"/>
                </a:solidFill>
                <a:latin typeface="+mn-lt"/>
                <a:ea typeface="+mn-ea"/>
                <a:cs typeface="Lato" charset="0"/>
              </a:endParaRPr>
            </a:p>
          </p:txBody>
        </p:sp>
        <p:sp>
          <p:nvSpPr>
            <p:cNvPr id="93" name="AutoShape 24"/>
            <p:cNvSpPr>
              <a:spLocks/>
            </p:cNvSpPr>
            <p:nvPr/>
          </p:nvSpPr>
          <p:spPr bwMode="auto">
            <a:xfrm>
              <a:off x="5597957" y="-1376362"/>
              <a:ext cx="994530" cy="6005047"/>
            </a:xfrm>
            <a:prstGeom prst="roundRect">
              <a:avLst>
                <a:gd name="adj" fmla="val 49824"/>
              </a:avLst>
            </a:prstGeom>
            <a:solidFill>
              <a:schemeClr val="accent3"/>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4" name="AutoShape 25"/>
            <p:cNvSpPr>
              <a:spLocks/>
            </p:cNvSpPr>
            <p:nvPr/>
          </p:nvSpPr>
          <p:spPr bwMode="auto">
            <a:xfrm>
              <a:off x="11010891" y="2066946"/>
              <a:ext cx="968375" cy="968375"/>
            </a:xfrm>
            <a:prstGeom prst="roundRect">
              <a:avLst>
                <a:gd name="adj" fmla="val 49819"/>
              </a:avLst>
            </a:prstGeom>
            <a:solidFill>
              <a:srgbClr val="8FD8C3"/>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5" name="AutoShape 26"/>
            <p:cNvSpPr>
              <a:spLocks/>
            </p:cNvSpPr>
            <p:nvPr/>
          </p:nvSpPr>
          <p:spPr bwMode="auto">
            <a:xfrm>
              <a:off x="11056101" y="2347456"/>
              <a:ext cx="877953" cy="6081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3</a:t>
              </a:r>
              <a:endParaRPr lang="es-ES" sz="2000" dirty="0">
                <a:solidFill>
                  <a:schemeClr val="bg1"/>
                </a:solidFill>
                <a:latin typeface="+mn-lt"/>
                <a:ea typeface="+mn-ea"/>
                <a:cs typeface="Lato" charset="0"/>
              </a:endParaRPr>
            </a:p>
          </p:txBody>
        </p:sp>
        <p:sp>
          <p:nvSpPr>
            <p:cNvPr id="96" name="AutoShape 27"/>
            <p:cNvSpPr>
              <a:spLocks/>
            </p:cNvSpPr>
            <p:nvPr/>
          </p:nvSpPr>
          <p:spPr bwMode="auto">
            <a:xfrm>
              <a:off x="3135313" y="1992146"/>
              <a:ext cx="994530" cy="2621973"/>
            </a:xfrm>
            <a:prstGeom prst="roundRect">
              <a:avLst>
                <a:gd name="adj" fmla="val 49824"/>
              </a:avLst>
            </a:prstGeom>
            <a:solidFill>
              <a:schemeClr val="accent1"/>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7" name="AutoShape 28"/>
            <p:cNvSpPr>
              <a:spLocks/>
            </p:cNvSpPr>
            <p:nvPr/>
          </p:nvSpPr>
          <p:spPr bwMode="auto">
            <a:xfrm>
              <a:off x="11001498" y="-834093"/>
              <a:ext cx="968375" cy="968375"/>
            </a:xfrm>
            <a:prstGeom prst="roundRect">
              <a:avLst>
                <a:gd name="adj" fmla="val 49819"/>
              </a:avLst>
            </a:prstGeom>
            <a:solidFill>
              <a:srgbClr val="8697AF"/>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98" name="AutoShape 29"/>
            <p:cNvSpPr>
              <a:spLocks/>
            </p:cNvSpPr>
            <p:nvPr/>
          </p:nvSpPr>
          <p:spPr bwMode="auto">
            <a:xfrm>
              <a:off x="11046708" y="-612691"/>
              <a:ext cx="877953" cy="6081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1</a:t>
              </a:r>
              <a:endParaRPr lang="es-ES" sz="2000" dirty="0">
                <a:solidFill>
                  <a:schemeClr val="bg1"/>
                </a:solidFill>
                <a:latin typeface="+mn-lt"/>
                <a:ea typeface="+mn-ea"/>
                <a:cs typeface="Lato" charset="0"/>
              </a:endParaRPr>
            </a:p>
          </p:txBody>
        </p:sp>
        <p:sp>
          <p:nvSpPr>
            <p:cNvPr id="99" name="AutoShape 30"/>
            <p:cNvSpPr>
              <a:spLocks/>
            </p:cNvSpPr>
            <p:nvPr/>
          </p:nvSpPr>
          <p:spPr bwMode="auto">
            <a:xfrm>
              <a:off x="8301037" y="520928"/>
              <a:ext cx="976315" cy="4060415"/>
            </a:xfrm>
            <a:prstGeom prst="roundRect">
              <a:avLst>
                <a:gd name="adj" fmla="val 48509"/>
              </a:avLst>
            </a:prstGeom>
            <a:solidFill>
              <a:schemeClr val="accent5"/>
            </a:solidFill>
            <a:ln>
              <a:noFill/>
            </a:ln>
            <a:effectLs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0" name="AutoShape 31"/>
            <p:cNvSpPr>
              <a:spLocks/>
            </p:cNvSpPr>
            <p:nvPr/>
          </p:nvSpPr>
          <p:spPr bwMode="auto">
            <a:xfrm>
              <a:off x="10986943" y="5043716"/>
              <a:ext cx="968375" cy="968375"/>
            </a:xfrm>
            <a:prstGeom prst="roundRect">
              <a:avLst>
                <a:gd name="adj" fmla="val 49819"/>
              </a:avLst>
            </a:prstGeom>
            <a:solidFill>
              <a:srgbClr val="FBB685"/>
            </a:solidFill>
            <a:ln>
              <a:noFill/>
            </a:ln>
            <a:effectLst>
              <a:outerShdw blurRad="127000" dist="25400" dir="5400000" algn="ctr" rotWithShape="0">
                <a:srgbClr val="808080">
                  <a:alpha val="50000"/>
                </a:srgbClr>
              </a:outerShdw>
            </a:effectLst>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algn="ctr" defTabSz="405037" fontAlgn="auto">
                <a:spcBef>
                  <a:spcPts val="0"/>
                </a:spcBef>
                <a:spcAft>
                  <a:spcPts val="0"/>
                </a:spcAft>
                <a:defRPr/>
              </a:pPr>
              <a:endParaRPr lang="es-ES" sz="200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1" name="AutoShape 32"/>
            <p:cNvSpPr>
              <a:spLocks/>
            </p:cNvSpPr>
            <p:nvPr/>
          </p:nvSpPr>
          <p:spPr bwMode="auto">
            <a:xfrm>
              <a:off x="11035797" y="5322413"/>
              <a:ext cx="874312" cy="61179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ctr" defTabSz="405037" fontAlgn="auto">
                <a:lnSpc>
                  <a:spcPct val="160000"/>
                </a:lnSpc>
                <a:spcBef>
                  <a:spcPts val="0"/>
                </a:spcBef>
                <a:spcAft>
                  <a:spcPts val="0"/>
                </a:spcAft>
                <a:defRPr/>
              </a:pPr>
              <a:r>
                <a:rPr lang="es-ES" sz="2000" smtClean="0">
                  <a:solidFill>
                    <a:schemeClr val="bg1"/>
                  </a:solidFill>
                  <a:cs typeface="Lato" charset="0"/>
                </a:rPr>
                <a:t>1.</a:t>
              </a:r>
              <a:r>
                <a:rPr lang="es-ES" sz="2000" smtClean="0">
                  <a:solidFill>
                    <a:schemeClr val="bg1"/>
                  </a:solidFill>
                  <a:latin typeface="+mn-lt"/>
                  <a:ea typeface="+mn-ea"/>
                  <a:cs typeface="Lato" charset="0"/>
                </a:rPr>
                <a:t>5</a:t>
              </a:r>
              <a:endParaRPr lang="es-ES" sz="2000">
                <a:solidFill>
                  <a:schemeClr val="bg1"/>
                </a:solidFill>
                <a:latin typeface="+mn-lt"/>
                <a:ea typeface="+mn-ea"/>
                <a:cs typeface="Lato" charset="0"/>
              </a:endParaRPr>
            </a:p>
          </p:txBody>
        </p:sp>
      </p:grpSp>
      <p:sp>
        <p:nvSpPr>
          <p:cNvPr id="102" name="TextBox 10"/>
          <p:cNvSpPr txBox="1"/>
          <p:nvPr/>
        </p:nvSpPr>
        <p:spPr bwMode="auto">
          <a:xfrm>
            <a:off x="4875359" y="1336237"/>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Tìm hiểu các kiến thức tổng quan</a:t>
            </a:r>
            <a:endParaRPr lang="en-US" altLang="ko-KR" sz="1600" b="1" dirty="0">
              <a:solidFill>
                <a:schemeClr val="tx1">
                  <a:lumMod val="65000"/>
                  <a:lumOff val="35000"/>
                </a:schemeClr>
              </a:solidFill>
              <a:cs typeface="Arial" pitchFamily="34" charset="0"/>
            </a:endParaRPr>
          </a:p>
        </p:txBody>
      </p:sp>
      <p:sp>
        <p:nvSpPr>
          <p:cNvPr id="103" name="TextBox 10"/>
          <p:cNvSpPr txBox="1"/>
          <p:nvPr/>
        </p:nvSpPr>
        <p:spPr bwMode="auto">
          <a:xfrm>
            <a:off x="4895521" y="2612023"/>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Phân tích và thiết kế cơ sở dữ liệu</a:t>
            </a:r>
            <a:endParaRPr lang="en-US" altLang="ko-KR" sz="1600" b="1" dirty="0">
              <a:solidFill>
                <a:schemeClr val="tx1">
                  <a:lumMod val="65000"/>
                  <a:lumOff val="35000"/>
                </a:schemeClr>
              </a:solidFill>
              <a:cs typeface="Arial" pitchFamily="34" charset="0"/>
            </a:endParaRPr>
          </a:p>
        </p:txBody>
      </p:sp>
      <p:sp>
        <p:nvSpPr>
          <p:cNvPr id="104" name="TextBox 10"/>
          <p:cNvSpPr txBox="1"/>
          <p:nvPr/>
        </p:nvSpPr>
        <p:spPr bwMode="auto">
          <a:xfrm>
            <a:off x="4895521" y="3305596"/>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Các bước cơ bản để thu thập dữ liệu</a:t>
            </a:r>
            <a:endParaRPr lang="en-US" altLang="ko-KR" sz="1600" b="1" dirty="0">
              <a:solidFill>
                <a:schemeClr val="tx1">
                  <a:lumMod val="65000"/>
                  <a:lumOff val="35000"/>
                </a:schemeClr>
              </a:solidFill>
              <a:cs typeface="Arial" pitchFamily="34" charset="0"/>
            </a:endParaRPr>
          </a:p>
        </p:txBody>
      </p:sp>
      <p:sp>
        <p:nvSpPr>
          <p:cNvPr id="105" name="TextBox 10"/>
          <p:cNvSpPr txBox="1"/>
          <p:nvPr/>
        </p:nvSpPr>
        <p:spPr bwMode="auto">
          <a:xfrm>
            <a:off x="4882544" y="3909689"/>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Kết quả sau khi lấy dữ liệu về</a:t>
            </a:r>
            <a:endParaRPr lang="en-US" altLang="ko-KR" sz="1600" b="1" dirty="0">
              <a:solidFill>
                <a:schemeClr val="tx1">
                  <a:lumMod val="65000"/>
                  <a:lumOff val="35000"/>
                </a:schemeClr>
              </a:solidFill>
              <a:cs typeface="Arial" pitchFamily="34" charset="0"/>
            </a:endParaRPr>
          </a:p>
        </p:txBody>
      </p:sp>
      <p:sp>
        <p:nvSpPr>
          <p:cNvPr id="106" name="TextBox 10"/>
          <p:cNvSpPr txBox="1"/>
          <p:nvPr/>
        </p:nvSpPr>
        <p:spPr bwMode="auto">
          <a:xfrm>
            <a:off x="4895521" y="1983013"/>
            <a:ext cx="4752528" cy="338554"/>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600" b="1" smtClean="0">
                <a:solidFill>
                  <a:schemeClr val="tx1">
                    <a:lumMod val="65000"/>
                    <a:lumOff val="35000"/>
                  </a:schemeClr>
                </a:solidFill>
                <a:cs typeface="Arial" pitchFamily="34" charset="0"/>
              </a:rPr>
              <a:t>Các ngôn ngữ và công cụ hỗ trợ</a:t>
            </a:r>
            <a:endParaRPr lang="en-US" altLang="ko-KR" sz="1600" b="1" dirty="0">
              <a:solidFill>
                <a:schemeClr val="tx1">
                  <a:lumMod val="65000"/>
                  <a:lumOff val="35000"/>
                </a:schemeClr>
              </a:solidFill>
              <a:cs typeface="Arial" pitchFamily="34" charset="0"/>
            </a:endParaRPr>
          </a:p>
        </p:txBody>
      </p:sp>
    </p:spTree>
    <p:extLst>
      <p:ext uri="{BB962C8B-B14F-4D97-AF65-F5344CB8AC3E}">
        <p14:creationId xmlns:p14="http://schemas.microsoft.com/office/powerpoint/2010/main" val="2034039171"/>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1.1 Tìm hiểu các kiến thức tổng quan</a:t>
            </a:r>
            <a:endParaRPr lang="en-US" sz="240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106793"/>
            <a:ext cx="3032999" cy="1486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Box 34"/>
          <p:cNvSpPr txBox="1"/>
          <p:nvPr/>
        </p:nvSpPr>
        <p:spPr>
          <a:xfrm>
            <a:off x="971600" y="2787774"/>
            <a:ext cx="7128792" cy="1077218"/>
          </a:xfrm>
          <a:prstGeom prst="rect">
            <a:avLst/>
          </a:prstGeom>
          <a:noFill/>
        </p:spPr>
        <p:txBody>
          <a:bodyPr wrap="square" rtlCol="0">
            <a:spAutoFit/>
          </a:bodyPr>
          <a:lstStyle/>
          <a:p>
            <a:pPr marL="285750" lvl="0" indent="-285750">
              <a:buFontTx/>
              <a:buChar char="-"/>
            </a:pPr>
            <a:r>
              <a:rPr lang="en-US" sz="1600" smtClean="0"/>
              <a:t>Web tĩnh: website </a:t>
            </a:r>
            <a:r>
              <a:rPr lang="en-US" sz="1600"/>
              <a:t>không có hệ thống quản lý nội dung, hoặc có </a:t>
            </a:r>
            <a:endParaRPr lang="en-US" sz="1600" smtClean="0"/>
          </a:p>
          <a:p>
            <a:pPr lvl="0"/>
            <a:r>
              <a:rPr lang="en-US" sz="1600" smtClean="0"/>
              <a:t>nhưng </a:t>
            </a:r>
            <a:r>
              <a:rPr lang="en-US" sz="1600"/>
              <a:t>về nội dung website không thay đổi được.</a:t>
            </a:r>
          </a:p>
          <a:p>
            <a:pPr marL="285750" lvl="0" indent="-285750">
              <a:buFontTx/>
              <a:buChar char="-"/>
            </a:pPr>
            <a:r>
              <a:rPr lang="en-US" sz="1600" smtClean="0"/>
              <a:t>Web động: website </a:t>
            </a:r>
            <a:r>
              <a:rPr lang="en-US" sz="1600"/>
              <a:t>có hệ thống quản lý nội dung nên người dùng </a:t>
            </a:r>
            <a:endParaRPr lang="en-US" sz="1600" smtClean="0"/>
          </a:p>
          <a:p>
            <a:pPr lvl="0"/>
            <a:r>
              <a:rPr lang="en-US" sz="1600" smtClean="0"/>
              <a:t>có thể </a:t>
            </a:r>
            <a:r>
              <a:rPr lang="en-US" sz="1600"/>
              <a:t>thay đổi nội dung được.</a:t>
            </a:r>
          </a:p>
        </p:txBody>
      </p:sp>
    </p:spTree>
    <p:extLst>
      <p:ext uri="{BB962C8B-B14F-4D97-AF65-F5344CB8AC3E}">
        <p14:creationId xmlns:p14="http://schemas.microsoft.com/office/powerpoint/2010/main" val="974884689"/>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1.1 Tìm hiểu các kiến thức tổng quan – Web Crawler</a:t>
            </a:r>
            <a:endParaRPr lang="en-US" sz="2400"/>
          </a:p>
        </p:txBody>
      </p:sp>
      <p:sp>
        <p:nvSpPr>
          <p:cNvPr id="35" name="TextBox 34"/>
          <p:cNvSpPr txBox="1"/>
          <p:nvPr/>
        </p:nvSpPr>
        <p:spPr>
          <a:xfrm>
            <a:off x="809424" y="814977"/>
            <a:ext cx="8334575" cy="1077218"/>
          </a:xfrm>
          <a:prstGeom prst="rect">
            <a:avLst/>
          </a:prstGeom>
          <a:noFill/>
        </p:spPr>
        <p:txBody>
          <a:bodyPr wrap="square" rtlCol="0">
            <a:spAutoFit/>
          </a:bodyPr>
          <a:lstStyle/>
          <a:p>
            <a:pPr marL="285750" lvl="0" indent="-285750">
              <a:buFontTx/>
              <a:buChar char="-"/>
            </a:pPr>
            <a:r>
              <a:rPr lang="en-US" sz="1600" smtClean="0"/>
              <a:t>là </a:t>
            </a:r>
            <a:r>
              <a:rPr lang="en-US" sz="1600"/>
              <a:t>một chương trình tự động tìm kiếm trên </a:t>
            </a:r>
            <a:r>
              <a:rPr lang="en-US" sz="1600" smtClean="0"/>
              <a:t>internet</a:t>
            </a:r>
            <a:r>
              <a:rPr lang="en-US" sz="1600"/>
              <a:t>, một chương trình thu thập </a:t>
            </a:r>
            <a:r>
              <a:rPr lang="en-US" sz="1600" smtClean="0"/>
              <a:t>web       (mạng </a:t>
            </a:r>
            <a:r>
              <a:rPr lang="en-US" sz="1600"/>
              <a:t>nhện) </a:t>
            </a:r>
            <a:endParaRPr lang="en-US" sz="1600" smtClean="0"/>
          </a:p>
          <a:p>
            <a:pPr marL="285750" lvl="0" indent="-285750">
              <a:buFontTx/>
              <a:buChar char="-"/>
            </a:pPr>
            <a:r>
              <a:rPr lang="en-US" sz="1600" smtClean="0"/>
              <a:t>là </a:t>
            </a:r>
            <a:r>
              <a:rPr lang="en-US" sz="1600"/>
              <a:t>một chương trình duyệt World Wide Web một cách có phương pháp, một cách </a:t>
            </a:r>
            <a:r>
              <a:rPr lang="en-US" sz="1600" smtClean="0"/>
              <a:t>tự      động</a:t>
            </a:r>
            <a:r>
              <a:rPr lang="en-US" sz="1600"/>
              <a:t>. </a:t>
            </a:r>
          </a:p>
        </p:txBody>
      </p:sp>
      <p:pic>
        <p:nvPicPr>
          <p:cNvPr id="5" name="Picture 4"/>
          <p:cNvPicPr/>
          <p:nvPr/>
        </p:nvPicPr>
        <p:blipFill>
          <a:blip r:embed="rId2"/>
          <a:stretch>
            <a:fillRect/>
          </a:stretch>
        </p:blipFill>
        <p:spPr>
          <a:xfrm>
            <a:off x="809425" y="1859508"/>
            <a:ext cx="3960440" cy="3174852"/>
          </a:xfrm>
          <a:prstGeom prst="rect">
            <a:avLst/>
          </a:prstGeom>
        </p:spPr>
      </p:pic>
      <p:sp>
        <p:nvSpPr>
          <p:cNvPr id="6" name="TextBox 5"/>
          <p:cNvSpPr txBox="1"/>
          <p:nvPr/>
        </p:nvSpPr>
        <p:spPr>
          <a:xfrm>
            <a:off x="5076056" y="1995686"/>
            <a:ext cx="3888432" cy="1815882"/>
          </a:xfrm>
          <a:prstGeom prst="rect">
            <a:avLst/>
          </a:prstGeom>
          <a:noFill/>
        </p:spPr>
        <p:txBody>
          <a:bodyPr wrap="square" rtlCol="0">
            <a:spAutoFit/>
          </a:bodyPr>
          <a:lstStyle/>
          <a:p>
            <a:r>
              <a:rPr lang="en-US" sz="1600"/>
              <a:t>Mô hình crawler đơn </a:t>
            </a:r>
            <a:r>
              <a:rPr lang="en-US" sz="1600" smtClean="0"/>
              <a:t>giản:</a:t>
            </a:r>
          </a:p>
          <a:p>
            <a:pPr marL="342900" indent="-342900">
              <a:buFont typeface="+mj-lt"/>
              <a:buAutoNum type="arabicPeriod"/>
            </a:pPr>
            <a:r>
              <a:rPr lang="en-US" sz="1600" smtClean="0"/>
              <a:t>Chọn </a:t>
            </a:r>
            <a:r>
              <a:rPr lang="en-US" sz="1600"/>
              <a:t>URL khởi đầu</a:t>
            </a:r>
          </a:p>
          <a:p>
            <a:pPr marL="342900" lvl="0" indent="-342900">
              <a:buFont typeface="+mj-lt"/>
              <a:buAutoNum type="arabicPeriod"/>
            </a:pPr>
            <a:r>
              <a:rPr lang="en-US" sz="1600"/>
              <a:t>Sử dụng HTML protocol để lấy trang web</a:t>
            </a:r>
          </a:p>
          <a:p>
            <a:pPr marL="342900" lvl="0" indent="-342900">
              <a:buFont typeface="+mj-lt"/>
              <a:buAutoNum type="arabicPeriod"/>
            </a:pPr>
            <a:r>
              <a:rPr lang="en-US" sz="1600"/>
              <a:t>Trích xuất ra các link. Lưu lại trong </a:t>
            </a:r>
            <a:r>
              <a:rPr lang="en-US" sz="1600" smtClean="0"/>
              <a:t>  queue </a:t>
            </a:r>
            <a:r>
              <a:rPr lang="en-US" sz="1600"/>
              <a:t>(hàng đợi)</a:t>
            </a:r>
          </a:p>
          <a:p>
            <a:pPr marL="342900" lvl="0" indent="-342900">
              <a:buFont typeface="+mj-lt"/>
              <a:buAutoNum type="arabicPeriod"/>
            </a:pPr>
            <a:r>
              <a:rPr lang="en-US" sz="1600"/>
              <a:t>Lặp đi lặp lại bước 2,3</a:t>
            </a:r>
          </a:p>
        </p:txBody>
      </p:sp>
    </p:spTree>
    <p:extLst>
      <p:ext uri="{BB962C8B-B14F-4D97-AF65-F5344CB8AC3E}">
        <p14:creationId xmlns:p14="http://schemas.microsoft.com/office/powerpoint/2010/main" val="18369739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1.2 Các ngôn ngữ và công cụ hỗ trợ</a:t>
            </a:r>
            <a:endParaRPr lang="en-US" sz="240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26987" y="843309"/>
            <a:ext cx="2217013" cy="123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912" y="908626"/>
            <a:ext cx="1438154" cy="1394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90137" y="1100054"/>
            <a:ext cx="1515353" cy="916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812" y="3020146"/>
            <a:ext cx="1227708" cy="156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8661" y="905251"/>
            <a:ext cx="1105996" cy="1306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560" y="956653"/>
            <a:ext cx="1637827" cy="111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6976" y="2998956"/>
            <a:ext cx="1180942" cy="119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06586" y="3020146"/>
            <a:ext cx="1428907" cy="113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600" y="3020146"/>
            <a:ext cx="1715635" cy="1013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625382"/>
      </p:ext>
    </p:extLst>
  </p:cSld>
  <p:clrMapOvr>
    <a:masterClrMapping/>
  </p:clrMapOvr>
  <p:transition spd="slow">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27584" y="123478"/>
            <a:ext cx="8388424" cy="576064"/>
          </a:xfrm>
        </p:spPr>
        <p:txBody>
          <a:bodyPr/>
          <a:lstStyle/>
          <a:p>
            <a:r>
              <a:rPr lang="en-US" sz="2400" smtClean="0"/>
              <a:t>1.3 Phân tích và thiết kế cơ sở dữ liệu</a:t>
            </a:r>
            <a:endParaRPr lang="en-US" sz="2400"/>
          </a:p>
        </p:txBody>
      </p:sp>
      <p:sp>
        <p:nvSpPr>
          <p:cNvPr id="8" name="Text Placeholder 2"/>
          <p:cNvSpPr>
            <a:spLocks noGrp="1"/>
          </p:cNvSpPr>
          <p:nvPr>
            <p:ph type="body" sz="quarter" idx="11"/>
          </p:nvPr>
        </p:nvSpPr>
        <p:spPr>
          <a:xfrm>
            <a:off x="1146636" y="584661"/>
            <a:ext cx="5760640" cy="460629"/>
          </a:xfrm>
        </p:spPr>
        <p:txBody>
          <a:bodyPr/>
          <a:lstStyle/>
          <a:p>
            <a:pPr lvl="0"/>
            <a:r>
              <a:rPr lang="en-US" altLang="ko-KR" sz="1800" smtClean="0"/>
              <a:t>1.3.1 Cấu trúc bài viết trong trang web</a:t>
            </a:r>
            <a:endParaRPr lang="en-US" altLang="ko-KR" sz="1800" dirty="0"/>
          </a:p>
        </p:txBody>
      </p:sp>
      <p:grpSp>
        <p:nvGrpSpPr>
          <p:cNvPr id="9" name="Group 8"/>
          <p:cNvGrpSpPr/>
          <p:nvPr/>
        </p:nvGrpSpPr>
        <p:grpSpPr>
          <a:xfrm>
            <a:off x="1558618" y="1271817"/>
            <a:ext cx="1448484" cy="1077043"/>
            <a:chOff x="-850606" y="906795"/>
            <a:chExt cx="2220686" cy="1364343"/>
          </a:xfrm>
        </p:grpSpPr>
        <p:sp>
          <p:nvSpPr>
            <p:cNvPr id="10" name="Rectangle 25"/>
            <p:cNvSpPr/>
            <p:nvPr/>
          </p:nvSpPr>
          <p:spPr>
            <a:xfrm>
              <a:off x="-850606" y="906795"/>
              <a:ext cx="2220686" cy="1364343"/>
            </a:xfrm>
            <a:custGeom>
              <a:avLst/>
              <a:gdLst>
                <a:gd name="connsiteX0" fmla="*/ 0 w 2133600"/>
                <a:gd name="connsiteY0" fmla="*/ 0 h 914400"/>
                <a:gd name="connsiteX1" fmla="*/ 2133600 w 2133600"/>
                <a:gd name="connsiteY1" fmla="*/ 0 h 914400"/>
                <a:gd name="connsiteX2" fmla="*/ 2133600 w 2133600"/>
                <a:gd name="connsiteY2" fmla="*/ 914400 h 914400"/>
                <a:gd name="connsiteX3" fmla="*/ 0 w 2133600"/>
                <a:gd name="connsiteY3" fmla="*/ 914400 h 914400"/>
                <a:gd name="connsiteX4" fmla="*/ 0 w 2133600"/>
                <a:gd name="connsiteY4" fmla="*/ 0 h 914400"/>
                <a:gd name="connsiteX0" fmla="*/ 0 w 2351314"/>
                <a:gd name="connsiteY0" fmla="*/ 493486 h 914400"/>
                <a:gd name="connsiteX1" fmla="*/ 2351314 w 2351314"/>
                <a:gd name="connsiteY1" fmla="*/ 0 h 914400"/>
                <a:gd name="connsiteX2" fmla="*/ 2351314 w 2351314"/>
                <a:gd name="connsiteY2" fmla="*/ 914400 h 914400"/>
                <a:gd name="connsiteX3" fmla="*/ 217714 w 2351314"/>
                <a:gd name="connsiteY3" fmla="*/ 914400 h 914400"/>
                <a:gd name="connsiteX4" fmla="*/ 0 w 2351314"/>
                <a:gd name="connsiteY4" fmla="*/ 493486 h 914400"/>
                <a:gd name="connsiteX0" fmla="*/ 0 w 2351314"/>
                <a:gd name="connsiteY0" fmla="*/ 493486 h 1436914"/>
                <a:gd name="connsiteX1" fmla="*/ 2351314 w 2351314"/>
                <a:gd name="connsiteY1" fmla="*/ 0 h 1436914"/>
                <a:gd name="connsiteX2" fmla="*/ 2351314 w 2351314"/>
                <a:gd name="connsiteY2" fmla="*/ 914400 h 1436914"/>
                <a:gd name="connsiteX3" fmla="*/ 87085 w 2351314"/>
                <a:gd name="connsiteY3" fmla="*/ 1436914 h 1436914"/>
                <a:gd name="connsiteX4" fmla="*/ 0 w 2351314"/>
                <a:gd name="connsiteY4" fmla="*/ 493486 h 1436914"/>
                <a:gd name="connsiteX0" fmla="*/ 0 w 2423886"/>
                <a:gd name="connsiteY0" fmla="*/ 899886 h 1436914"/>
                <a:gd name="connsiteX1" fmla="*/ 2423886 w 2423886"/>
                <a:gd name="connsiteY1" fmla="*/ 0 h 1436914"/>
                <a:gd name="connsiteX2" fmla="*/ 2423886 w 2423886"/>
                <a:gd name="connsiteY2" fmla="*/ 914400 h 1436914"/>
                <a:gd name="connsiteX3" fmla="*/ 159657 w 2423886"/>
                <a:gd name="connsiteY3" fmla="*/ 1436914 h 1436914"/>
                <a:gd name="connsiteX4" fmla="*/ 0 w 2423886"/>
                <a:gd name="connsiteY4" fmla="*/ 899886 h 1436914"/>
                <a:gd name="connsiteX0" fmla="*/ 0 w 2423886"/>
                <a:gd name="connsiteY0" fmla="*/ 899886 h 1436914"/>
                <a:gd name="connsiteX1" fmla="*/ 2423886 w 2423886"/>
                <a:gd name="connsiteY1" fmla="*/ 0 h 1436914"/>
                <a:gd name="connsiteX2" fmla="*/ 2177144 w 2423886"/>
                <a:gd name="connsiteY2" fmla="*/ 551543 h 1436914"/>
                <a:gd name="connsiteX3" fmla="*/ 159657 w 2423886"/>
                <a:gd name="connsiteY3" fmla="*/ 1436914 h 1436914"/>
                <a:gd name="connsiteX4" fmla="*/ 0 w 2423886"/>
                <a:gd name="connsiteY4" fmla="*/ 899886 h 1436914"/>
                <a:gd name="connsiteX0" fmla="*/ 0 w 2177144"/>
                <a:gd name="connsiteY0" fmla="*/ 493486 h 1030514"/>
                <a:gd name="connsiteX1" fmla="*/ 1988457 w 2177144"/>
                <a:gd name="connsiteY1" fmla="*/ 0 h 1030514"/>
                <a:gd name="connsiteX2" fmla="*/ 2177144 w 2177144"/>
                <a:gd name="connsiteY2" fmla="*/ 145143 h 1030514"/>
                <a:gd name="connsiteX3" fmla="*/ 159657 w 2177144"/>
                <a:gd name="connsiteY3" fmla="*/ 1030514 h 1030514"/>
                <a:gd name="connsiteX4" fmla="*/ 0 w 2177144"/>
                <a:gd name="connsiteY4" fmla="*/ 493486 h 1030514"/>
                <a:gd name="connsiteX0" fmla="*/ 0 w 2177144"/>
                <a:gd name="connsiteY0" fmla="*/ 827315 h 1364343"/>
                <a:gd name="connsiteX1" fmla="*/ 1973943 w 2177144"/>
                <a:gd name="connsiteY1" fmla="*/ 0 h 1364343"/>
                <a:gd name="connsiteX2" fmla="*/ 2177144 w 2177144"/>
                <a:gd name="connsiteY2" fmla="*/ 478972 h 1364343"/>
                <a:gd name="connsiteX3" fmla="*/ 159657 w 2177144"/>
                <a:gd name="connsiteY3" fmla="*/ 1364343 h 1364343"/>
                <a:gd name="connsiteX4" fmla="*/ 0 w 2177144"/>
                <a:gd name="connsiteY4" fmla="*/ 827315 h 1364343"/>
                <a:gd name="connsiteX0" fmla="*/ 0 w 2119087"/>
                <a:gd name="connsiteY0" fmla="*/ 1045030 h 1364343"/>
                <a:gd name="connsiteX1" fmla="*/ 1915886 w 2119087"/>
                <a:gd name="connsiteY1" fmla="*/ 0 h 1364343"/>
                <a:gd name="connsiteX2" fmla="*/ 2119087 w 2119087"/>
                <a:gd name="connsiteY2" fmla="*/ 478972 h 1364343"/>
                <a:gd name="connsiteX3" fmla="*/ 101600 w 2119087"/>
                <a:gd name="connsiteY3" fmla="*/ 1364343 h 1364343"/>
                <a:gd name="connsiteX4" fmla="*/ 0 w 2119087"/>
                <a:gd name="connsiteY4" fmla="*/ 1045030 h 1364343"/>
                <a:gd name="connsiteX0" fmla="*/ 0 w 2220686"/>
                <a:gd name="connsiteY0" fmla="*/ 1045030 h 1364343"/>
                <a:gd name="connsiteX1" fmla="*/ 2220686 w 2220686"/>
                <a:gd name="connsiteY1" fmla="*/ 0 h 1364343"/>
                <a:gd name="connsiteX2" fmla="*/ 2119087 w 2220686"/>
                <a:gd name="connsiteY2" fmla="*/ 478972 h 1364343"/>
                <a:gd name="connsiteX3" fmla="*/ 101600 w 2220686"/>
                <a:gd name="connsiteY3" fmla="*/ 1364343 h 1364343"/>
                <a:gd name="connsiteX4" fmla="*/ 0 w 2220686"/>
                <a:gd name="connsiteY4" fmla="*/ 1045030 h 1364343"/>
                <a:gd name="connsiteX0" fmla="*/ 0 w 2220686"/>
                <a:gd name="connsiteY0" fmla="*/ 1045030 h 1364343"/>
                <a:gd name="connsiteX1" fmla="*/ 2220686 w 2220686"/>
                <a:gd name="connsiteY1" fmla="*/ 0 h 1364343"/>
                <a:gd name="connsiteX2" fmla="*/ 2133601 w 2220686"/>
                <a:gd name="connsiteY2" fmla="*/ 638629 h 1364343"/>
                <a:gd name="connsiteX3" fmla="*/ 101600 w 2220686"/>
                <a:gd name="connsiteY3" fmla="*/ 1364343 h 1364343"/>
                <a:gd name="connsiteX4" fmla="*/ 0 w 2220686"/>
                <a:gd name="connsiteY4" fmla="*/ 1045030 h 1364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0686" h="1364343">
                  <a:moveTo>
                    <a:pt x="0" y="1045030"/>
                  </a:moveTo>
                  <a:lnTo>
                    <a:pt x="2220686" y="0"/>
                  </a:lnTo>
                  <a:lnTo>
                    <a:pt x="2133601" y="638629"/>
                  </a:lnTo>
                  <a:lnTo>
                    <a:pt x="101600" y="1364343"/>
                  </a:lnTo>
                  <a:lnTo>
                    <a:pt x="0" y="104503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TextBox 10"/>
            <p:cNvSpPr txBox="1"/>
            <p:nvPr/>
          </p:nvSpPr>
          <p:spPr>
            <a:xfrm rot="19837655">
              <a:off x="-375526" y="1334565"/>
              <a:ext cx="1745374" cy="389876"/>
            </a:xfrm>
            <a:prstGeom prst="rect">
              <a:avLst/>
            </a:prstGeom>
            <a:noFill/>
          </p:spPr>
          <p:txBody>
            <a:bodyPr wrap="none" rtlCol="0">
              <a:spAutoFit/>
            </a:bodyPr>
            <a:lstStyle/>
            <a:p>
              <a:r>
                <a:rPr lang="en-US" sz="1400" b="1" smtClean="0">
                  <a:solidFill>
                    <a:schemeClr val="bg1"/>
                  </a:solidFill>
                  <a:latin typeface="Buxton Sketch" pitchFamily="66" charset="0"/>
                  <a:cs typeface="Times New Roman" pitchFamily="18" charset="0"/>
                </a:rPr>
                <a:t>Các phần chính</a:t>
              </a:r>
              <a:endParaRPr lang="en-US" sz="1400" b="1" dirty="0">
                <a:solidFill>
                  <a:schemeClr val="bg1"/>
                </a:solidFill>
                <a:latin typeface="Buxton Sketch" pitchFamily="66" charset="0"/>
                <a:cs typeface="Times New Roman" pitchFamily="18" charset="0"/>
              </a:endParaRPr>
            </a:p>
          </p:txBody>
        </p:sp>
      </p:grpSp>
      <p:grpSp>
        <p:nvGrpSpPr>
          <p:cNvPr id="12" name="Group 11"/>
          <p:cNvGrpSpPr/>
          <p:nvPr/>
        </p:nvGrpSpPr>
        <p:grpSpPr>
          <a:xfrm>
            <a:off x="1543653" y="1995761"/>
            <a:ext cx="2270462" cy="758095"/>
            <a:chOff x="439481" y="1277507"/>
            <a:chExt cx="3027282" cy="1010793"/>
          </a:xfrm>
        </p:grpSpPr>
        <p:sp>
          <p:nvSpPr>
            <p:cNvPr id="13" name="Rectangle 4"/>
            <p:cNvSpPr/>
            <p:nvPr/>
          </p:nvSpPr>
          <p:spPr>
            <a:xfrm>
              <a:off x="439481" y="1277507"/>
              <a:ext cx="3027282" cy="1010793"/>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 name="connsiteX0" fmla="*/ 0 w 3218120"/>
                <a:gd name="connsiteY0" fmla="*/ 95693 h 762000"/>
                <a:gd name="connsiteX1" fmla="*/ 3218120 w 3218120"/>
                <a:gd name="connsiteY1" fmla="*/ 0 h 762000"/>
                <a:gd name="connsiteX2" fmla="*/ 3218120 w 3218120"/>
                <a:gd name="connsiteY2" fmla="*/ 762000 h 762000"/>
                <a:gd name="connsiteX3" fmla="*/ 170120 w 3218120"/>
                <a:gd name="connsiteY3" fmla="*/ 762000 h 762000"/>
                <a:gd name="connsiteX4" fmla="*/ 0 w 3218120"/>
                <a:gd name="connsiteY4" fmla="*/ 95693 h 762000"/>
                <a:gd name="connsiteX0" fmla="*/ 0 w 3218120"/>
                <a:gd name="connsiteY0" fmla="*/ 95693 h 762000"/>
                <a:gd name="connsiteX1" fmla="*/ 3218120 w 3218120"/>
                <a:gd name="connsiteY1" fmla="*/ 0 h 762000"/>
                <a:gd name="connsiteX2" fmla="*/ 3218120 w 3218120"/>
                <a:gd name="connsiteY2" fmla="*/ 762000 h 762000"/>
                <a:gd name="connsiteX3" fmla="*/ 127589 w 3218120"/>
                <a:gd name="connsiteY3" fmla="*/ 453656 h 762000"/>
                <a:gd name="connsiteX4" fmla="*/ 0 w 3218120"/>
                <a:gd name="connsiteY4" fmla="*/ 95693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120" h="762000">
                  <a:moveTo>
                    <a:pt x="0" y="95693"/>
                  </a:moveTo>
                  <a:lnTo>
                    <a:pt x="3218120" y="0"/>
                  </a:lnTo>
                  <a:lnTo>
                    <a:pt x="3218120" y="762000"/>
                  </a:lnTo>
                  <a:lnTo>
                    <a:pt x="127589" y="453656"/>
                  </a:lnTo>
                  <a:lnTo>
                    <a:pt x="0" y="95693"/>
                  </a:lnTo>
                  <a:close/>
                </a:path>
              </a:pathLst>
            </a:custGeom>
            <a:solidFill>
              <a:srgbClr val="0070C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TextBox 13"/>
            <p:cNvSpPr txBox="1"/>
            <p:nvPr/>
          </p:nvSpPr>
          <p:spPr>
            <a:xfrm>
              <a:off x="758390" y="1448462"/>
              <a:ext cx="2525990" cy="451405"/>
            </a:xfrm>
            <a:prstGeom prst="rect">
              <a:avLst/>
            </a:prstGeom>
            <a:noFill/>
          </p:spPr>
          <p:txBody>
            <a:bodyPr wrap="square" rtlCol="0">
              <a:spAutoFit/>
            </a:bodyPr>
            <a:lstStyle/>
            <a:p>
              <a:r>
                <a:rPr lang="en-US" sz="1600" b="1" smtClean="0">
                  <a:solidFill>
                    <a:schemeClr val="bg1"/>
                  </a:solidFill>
                  <a:latin typeface="Buxton Sketch" pitchFamily="66" charset="0"/>
                  <a:cs typeface="Times New Roman" panose="02020603050405020304" pitchFamily="18" charset="0"/>
                </a:rPr>
                <a:t>Phần nội dung bài viết</a:t>
              </a:r>
              <a:endParaRPr lang="en-US" sz="1600" b="1" dirty="0">
                <a:solidFill>
                  <a:schemeClr val="bg1"/>
                </a:solidFill>
                <a:latin typeface="Buxton Sketch" pitchFamily="66" charset="0"/>
                <a:cs typeface="Times New Roman" panose="02020603050405020304" pitchFamily="18" charset="0"/>
              </a:endParaRPr>
            </a:p>
          </p:txBody>
        </p:sp>
      </p:grpSp>
      <p:sp>
        <p:nvSpPr>
          <p:cNvPr id="16" name="Rectangle 7"/>
          <p:cNvSpPr/>
          <p:nvPr/>
        </p:nvSpPr>
        <p:spPr>
          <a:xfrm>
            <a:off x="3539767" y="1989853"/>
            <a:ext cx="275122" cy="1283517"/>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 name="connsiteX0" fmla="*/ 0 w 4430233"/>
              <a:gd name="connsiteY0" fmla="*/ 744279 h 762000"/>
              <a:gd name="connsiteX1" fmla="*/ 4430233 w 4430233"/>
              <a:gd name="connsiteY1" fmla="*/ 0 h 762000"/>
              <a:gd name="connsiteX2" fmla="*/ 4430233 w 4430233"/>
              <a:gd name="connsiteY2" fmla="*/ 762000 h 762000"/>
              <a:gd name="connsiteX3" fmla="*/ 1382233 w 4430233"/>
              <a:gd name="connsiteY3" fmla="*/ 762000 h 762000"/>
              <a:gd name="connsiteX4" fmla="*/ 0 w 4430233"/>
              <a:gd name="connsiteY4" fmla="*/ 744279 h 762000"/>
              <a:gd name="connsiteX0" fmla="*/ 0 w 4430233"/>
              <a:gd name="connsiteY0" fmla="*/ 744279 h 1527545"/>
              <a:gd name="connsiteX1" fmla="*/ 4430233 w 4430233"/>
              <a:gd name="connsiteY1" fmla="*/ 0 h 1527545"/>
              <a:gd name="connsiteX2" fmla="*/ 4430233 w 4430233"/>
              <a:gd name="connsiteY2" fmla="*/ 762000 h 1527545"/>
              <a:gd name="connsiteX3" fmla="*/ 10633 w 4430233"/>
              <a:gd name="connsiteY3" fmla="*/ 1527545 h 1527545"/>
              <a:gd name="connsiteX4" fmla="*/ 0 w 4430233"/>
              <a:gd name="connsiteY4" fmla="*/ 744279 h 1527545"/>
              <a:gd name="connsiteX0" fmla="*/ 0 w 4430233"/>
              <a:gd name="connsiteY0" fmla="*/ 595423 h 1378689"/>
              <a:gd name="connsiteX1" fmla="*/ 379228 w 4430233"/>
              <a:gd name="connsiteY1" fmla="*/ 0 h 1378689"/>
              <a:gd name="connsiteX2" fmla="*/ 4430233 w 4430233"/>
              <a:gd name="connsiteY2" fmla="*/ 613144 h 1378689"/>
              <a:gd name="connsiteX3" fmla="*/ 10633 w 4430233"/>
              <a:gd name="connsiteY3" fmla="*/ 1378689 h 1378689"/>
              <a:gd name="connsiteX4" fmla="*/ 0 w 4430233"/>
              <a:gd name="connsiteY4" fmla="*/ 595423 h 1378689"/>
              <a:gd name="connsiteX0" fmla="*/ 0 w 379228"/>
              <a:gd name="connsiteY0" fmla="*/ 595423 h 1378689"/>
              <a:gd name="connsiteX1" fmla="*/ 379228 w 379228"/>
              <a:gd name="connsiteY1" fmla="*/ 0 h 1378689"/>
              <a:gd name="connsiteX2" fmla="*/ 347330 w 379228"/>
              <a:gd name="connsiteY2" fmla="*/ 730102 h 1378689"/>
              <a:gd name="connsiteX3" fmla="*/ 10633 w 379228"/>
              <a:gd name="connsiteY3" fmla="*/ 1378689 h 1378689"/>
              <a:gd name="connsiteX4" fmla="*/ 0 w 379228"/>
              <a:gd name="connsiteY4" fmla="*/ 595423 h 1378689"/>
              <a:gd name="connsiteX0" fmla="*/ 0 w 390193"/>
              <a:gd name="connsiteY0" fmla="*/ 595423 h 1378689"/>
              <a:gd name="connsiteX1" fmla="*/ 379228 w 390193"/>
              <a:gd name="connsiteY1" fmla="*/ 0 h 1378689"/>
              <a:gd name="connsiteX2" fmla="*/ 390193 w 390193"/>
              <a:gd name="connsiteY2" fmla="*/ 753914 h 1378689"/>
              <a:gd name="connsiteX3" fmla="*/ 10633 w 390193"/>
              <a:gd name="connsiteY3" fmla="*/ 1378689 h 1378689"/>
              <a:gd name="connsiteX4" fmla="*/ 0 w 390193"/>
              <a:gd name="connsiteY4" fmla="*/ 595423 h 1378689"/>
              <a:gd name="connsiteX0" fmla="*/ 0 w 380668"/>
              <a:gd name="connsiteY0" fmla="*/ 609710 h 1378689"/>
              <a:gd name="connsiteX1" fmla="*/ 369703 w 380668"/>
              <a:gd name="connsiteY1" fmla="*/ 0 h 1378689"/>
              <a:gd name="connsiteX2" fmla="*/ 380668 w 380668"/>
              <a:gd name="connsiteY2" fmla="*/ 753914 h 1378689"/>
              <a:gd name="connsiteX3" fmla="*/ 1108 w 380668"/>
              <a:gd name="connsiteY3" fmla="*/ 1378689 h 1378689"/>
              <a:gd name="connsiteX4" fmla="*/ 0 w 380668"/>
              <a:gd name="connsiteY4" fmla="*/ 609710 h 1378689"/>
              <a:gd name="connsiteX0" fmla="*/ 0 w 384043"/>
              <a:gd name="connsiteY0" fmla="*/ 688696 h 1378689"/>
              <a:gd name="connsiteX1" fmla="*/ 373078 w 384043"/>
              <a:gd name="connsiteY1" fmla="*/ 0 h 1378689"/>
              <a:gd name="connsiteX2" fmla="*/ 384043 w 384043"/>
              <a:gd name="connsiteY2" fmla="*/ 753914 h 1378689"/>
              <a:gd name="connsiteX3" fmla="*/ 4483 w 384043"/>
              <a:gd name="connsiteY3" fmla="*/ 1378689 h 1378689"/>
              <a:gd name="connsiteX4" fmla="*/ 0 w 384043"/>
              <a:gd name="connsiteY4" fmla="*/ 688696 h 1378689"/>
              <a:gd name="connsiteX0" fmla="*/ 0 w 384043"/>
              <a:gd name="connsiteY0" fmla="*/ 705451 h 1378689"/>
              <a:gd name="connsiteX1" fmla="*/ 373078 w 384043"/>
              <a:gd name="connsiteY1" fmla="*/ 0 h 1378689"/>
              <a:gd name="connsiteX2" fmla="*/ 384043 w 384043"/>
              <a:gd name="connsiteY2" fmla="*/ 753914 h 1378689"/>
              <a:gd name="connsiteX3" fmla="*/ 4483 w 384043"/>
              <a:gd name="connsiteY3" fmla="*/ 1378689 h 1378689"/>
              <a:gd name="connsiteX4" fmla="*/ 0 w 384043"/>
              <a:gd name="connsiteY4" fmla="*/ 705451 h 1378689"/>
              <a:gd name="connsiteX0" fmla="*/ 2298 w 386341"/>
              <a:gd name="connsiteY0" fmla="*/ 705451 h 1287735"/>
              <a:gd name="connsiteX1" fmla="*/ 375376 w 386341"/>
              <a:gd name="connsiteY1" fmla="*/ 0 h 1287735"/>
              <a:gd name="connsiteX2" fmla="*/ 386341 w 386341"/>
              <a:gd name="connsiteY2" fmla="*/ 753914 h 1287735"/>
              <a:gd name="connsiteX3" fmla="*/ 31 w 386341"/>
              <a:gd name="connsiteY3" fmla="*/ 1287735 h 1287735"/>
              <a:gd name="connsiteX4" fmla="*/ 2298 w 386341"/>
              <a:gd name="connsiteY4" fmla="*/ 705451 h 1287735"/>
              <a:gd name="connsiteX0" fmla="*/ 0 w 390793"/>
              <a:gd name="connsiteY0" fmla="*/ 719812 h 1287735"/>
              <a:gd name="connsiteX1" fmla="*/ 379828 w 390793"/>
              <a:gd name="connsiteY1" fmla="*/ 0 h 1287735"/>
              <a:gd name="connsiteX2" fmla="*/ 390793 w 390793"/>
              <a:gd name="connsiteY2" fmla="*/ 753914 h 1287735"/>
              <a:gd name="connsiteX3" fmla="*/ 4483 w 390793"/>
              <a:gd name="connsiteY3" fmla="*/ 1287735 h 1287735"/>
              <a:gd name="connsiteX4" fmla="*/ 0 w 390793"/>
              <a:gd name="connsiteY4" fmla="*/ 719812 h 1287735"/>
              <a:gd name="connsiteX0" fmla="*/ 0 w 387418"/>
              <a:gd name="connsiteY0" fmla="*/ 698270 h 1287735"/>
              <a:gd name="connsiteX1" fmla="*/ 376453 w 387418"/>
              <a:gd name="connsiteY1" fmla="*/ 0 h 1287735"/>
              <a:gd name="connsiteX2" fmla="*/ 387418 w 387418"/>
              <a:gd name="connsiteY2" fmla="*/ 753914 h 1287735"/>
              <a:gd name="connsiteX3" fmla="*/ 1108 w 387418"/>
              <a:gd name="connsiteY3" fmla="*/ 1287735 h 1287735"/>
              <a:gd name="connsiteX4" fmla="*/ 0 w 387418"/>
              <a:gd name="connsiteY4" fmla="*/ 698270 h 1287735"/>
              <a:gd name="connsiteX0" fmla="*/ 0 w 389953"/>
              <a:gd name="connsiteY0" fmla="*/ 700664 h 1290129"/>
              <a:gd name="connsiteX1" fmla="*/ 389953 w 389953"/>
              <a:gd name="connsiteY1" fmla="*/ 0 h 1290129"/>
              <a:gd name="connsiteX2" fmla="*/ 387418 w 389953"/>
              <a:gd name="connsiteY2" fmla="*/ 756308 h 1290129"/>
              <a:gd name="connsiteX3" fmla="*/ 1108 w 389953"/>
              <a:gd name="connsiteY3" fmla="*/ 1290129 h 1290129"/>
              <a:gd name="connsiteX4" fmla="*/ 0 w 389953"/>
              <a:gd name="connsiteY4" fmla="*/ 700664 h 1290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953" h="1290129">
                <a:moveTo>
                  <a:pt x="0" y="700664"/>
                </a:moveTo>
                <a:lnTo>
                  <a:pt x="389953" y="0"/>
                </a:lnTo>
                <a:lnTo>
                  <a:pt x="387418" y="756308"/>
                </a:lnTo>
                <a:lnTo>
                  <a:pt x="1108" y="1290129"/>
                </a:lnTo>
                <a:cubicBezTo>
                  <a:pt x="739" y="1033803"/>
                  <a:pt x="369" y="956990"/>
                  <a:pt x="0" y="700664"/>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7" name="Group 16"/>
          <p:cNvGrpSpPr/>
          <p:nvPr/>
        </p:nvGrpSpPr>
        <p:grpSpPr>
          <a:xfrm>
            <a:off x="3526661" y="2605764"/>
            <a:ext cx="2161585" cy="758095"/>
            <a:chOff x="3083490" y="2090844"/>
            <a:chExt cx="2882113" cy="1010793"/>
          </a:xfrm>
        </p:grpSpPr>
        <p:sp>
          <p:nvSpPr>
            <p:cNvPr id="18" name="Rectangle 6"/>
            <p:cNvSpPr/>
            <p:nvPr/>
          </p:nvSpPr>
          <p:spPr>
            <a:xfrm>
              <a:off x="3098353" y="2090844"/>
              <a:ext cx="2867250" cy="1010793"/>
            </a:xfrm>
            <a:custGeom>
              <a:avLst/>
              <a:gdLst>
                <a:gd name="connsiteX0" fmla="*/ 0 w 2867250"/>
                <a:gd name="connsiteY0" fmla="*/ 0 h 1010793"/>
                <a:gd name="connsiteX1" fmla="*/ 2867250 w 2867250"/>
                <a:gd name="connsiteY1" fmla="*/ 0 h 1010793"/>
                <a:gd name="connsiteX2" fmla="*/ 2867250 w 2867250"/>
                <a:gd name="connsiteY2" fmla="*/ 1010793 h 1010793"/>
                <a:gd name="connsiteX3" fmla="*/ 0 w 2867250"/>
                <a:gd name="connsiteY3" fmla="*/ 1010793 h 1010793"/>
                <a:gd name="connsiteX4" fmla="*/ 0 w 2867250"/>
                <a:gd name="connsiteY4" fmla="*/ 0 h 1010793"/>
                <a:gd name="connsiteX0" fmla="*/ 0 w 2867250"/>
                <a:gd name="connsiteY0" fmla="*/ 0 h 1010793"/>
                <a:gd name="connsiteX1" fmla="*/ 2867250 w 2867250"/>
                <a:gd name="connsiteY1" fmla="*/ 0 h 1010793"/>
                <a:gd name="connsiteX2" fmla="*/ 2867250 w 2867250"/>
                <a:gd name="connsiteY2" fmla="*/ 1010793 h 1010793"/>
                <a:gd name="connsiteX3" fmla="*/ 0 w 2867250"/>
                <a:gd name="connsiteY3" fmla="*/ 886968 h 1010793"/>
                <a:gd name="connsiteX4" fmla="*/ 0 w 2867250"/>
                <a:gd name="connsiteY4" fmla="*/ 0 h 1010793"/>
                <a:gd name="connsiteX0" fmla="*/ 0 w 2867250"/>
                <a:gd name="connsiteY0" fmla="*/ 104775 h 1010793"/>
                <a:gd name="connsiteX1" fmla="*/ 2867250 w 2867250"/>
                <a:gd name="connsiteY1" fmla="*/ 0 h 1010793"/>
                <a:gd name="connsiteX2" fmla="*/ 2867250 w 2867250"/>
                <a:gd name="connsiteY2" fmla="*/ 1010793 h 1010793"/>
                <a:gd name="connsiteX3" fmla="*/ 0 w 2867250"/>
                <a:gd name="connsiteY3" fmla="*/ 886968 h 1010793"/>
                <a:gd name="connsiteX4" fmla="*/ 0 w 2867250"/>
                <a:gd name="connsiteY4" fmla="*/ 104775 h 1010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250" h="1010793">
                  <a:moveTo>
                    <a:pt x="0" y="104775"/>
                  </a:moveTo>
                  <a:lnTo>
                    <a:pt x="2867250" y="0"/>
                  </a:lnTo>
                  <a:lnTo>
                    <a:pt x="2867250" y="1010793"/>
                  </a:lnTo>
                  <a:lnTo>
                    <a:pt x="0" y="886968"/>
                  </a:lnTo>
                  <a:lnTo>
                    <a:pt x="0" y="104775"/>
                  </a:lnTo>
                  <a:close/>
                </a:path>
              </a:pathLst>
            </a:custGeom>
            <a:solidFill>
              <a:srgbClr val="007C0F"/>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extBox 18"/>
            <p:cNvSpPr txBox="1"/>
            <p:nvPr/>
          </p:nvSpPr>
          <p:spPr>
            <a:xfrm>
              <a:off x="3083490" y="2329500"/>
              <a:ext cx="2622940" cy="451405"/>
            </a:xfrm>
            <a:prstGeom prst="rect">
              <a:avLst/>
            </a:prstGeom>
            <a:noFill/>
          </p:spPr>
          <p:txBody>
            <a:bodyPr wrap="none" rtlCol="0">
              <a:spAutoFit/>
            </a:bodyPr>
            <a:lstStyle/>
            <a:p>
              <a:r>
                <a:rPr lang="en-US" sz="1600" b="1" smtClean="0">
                  <a:solidFill>
                    <a:schemeClr val="bg1"/>
                  </a:solidFill>
                  <a:latin typeface="Buxton Sketch" pitchFamily="66" charset="0"/>
                  <a:cs typeface="Lao UI" pitchFamily="34" charset="0"/>
                </a:rPr>
                <a:t>Phần nội dung danh mục</a:t>
              </a:r>
              <a:endParaRPr lang="en-US" sz="1600" b="1" dirty="0">
                <a:solidFill>
                  <a:schemeClr val="bg1"/>
                </a:solidFill>
                <a:latin typeface="Buxton Sketch" pitchFamily="66" charset="0"/>
                <a:cs typeface="Lao UI" pitchFamily="34" charset="0"/>
              </a:endParaRPr>
            </a:p>
          </p:txBody>
        </p:sp>
      </p:grpSp>
      <p:sp>
        <p:nvSpPr>
          <p:cNvPr id="20" name="Rectangle 7"/>
          <p:cNvSpPr/>
          <p:nvPr/>
        </p:nvSpPr>
        <p:spPr>
          <a:xfrm>
            <a:off x="5407258" y="2594968"/>
            <a:ext cx="284647" cy="1459730"/>
          </a:xfrm>
          <a:custGeom>
            <a:avLst/>
            <a:gdLst>
              <a:gd name="connsiteX0" fmla="*/ 0 w 3048000"/>
              <a:gd name="connsiteY0" fmla="*/ 0 h 762000"/>
              <a:gd name="connsiteX1" fmla="*/ 3048000 w 3048000"/>
              <a:gd name="connsiteY1" fmla="*/ 0 h 762000"/>
              <a:gd name="connsiteX2" fmla="*/ 3048000 w 3048000"/>
              <a:gd name="connsiteY2" fmla="*/ 762000 h 762000"/>
              <a:gd name="connsiteX3" fmla="*/ 0 w 3048000"/>
              <a:gd name="connsiteY3" fmla="*/ 762000 h 762000"/>
              <a:gd name="connsiteX4" fmla="*/ 0 w 3048000"/>
              <a:gd name="connsiteY4" fmla="*/ 0 h 762000"/>
              <a:gd name="connsiteX0" fmla="*/ 0 w 4430233"/>
              <a:gd name="connsiteY0" fmla="*/ 744279 h 762000"/>
              <a:gd name="connsiteX1" fmla="*/ 4430233 w 4430233"/>
              <a:gd name="connsiteY1" fmla="*/ 0 h 762000"/>
              <a:gd name="connsiteX2" fmla="*/ 4430233 w 4430233"/>
              <a:gd name="connsiteY2" fmla="*/ 762000 h 762000"/>
              <a:gd name="connsiteX3" fmla="*/ 1382233 w 4430233"/>
              <a:gd name="connsiteY3" fmla="*/ 762000 h 762000"/>
              <a:gd name="connsiteX4" fmla="*/ 0 w 4430233"/>
              <a:gd name="connsiteY4" fmla="*/ 744279 h 762000"/>
              <a:gd name="connsiteX0" fmla="*/ 0 w 4430233"/>
              <a:gd name="connsiteY0" fmla="*/ 744279 h 1527545"/>
              <a:gd name="connsiteX1" fmla="*/ 4430233 w 4430233"/>
              <a:gd name="connsiteY1" fmla="*/ 0 h 1527545"/>
              <a:gd name="connsiteX2" fmla="*/ 4430233 w 4430233"/>
              <a:gd name="connsiteY2" fmla="*/ 762000 h 1527545"/>
              <a:gd name="connsiteX3" fmla="*/ 10633 w 4430233"/>
              <a:gd name="connsiteY3" fmla="*/ 1527545 h 1527545"/>
              <a:gd name="connsiteX4" fmla="*/ 0 w 4430233"/>
              <a:gd name="connsiteY4" fmla="*/ 744279 h 1527545"/>
              <a:gd name="connsiteX0" fmla="*/ 0 w 4430233"/>
              <a:gd name="connsiteY0" fmla="*/ 595423 h 1378689"/>
              <a:gd name="connsiteX1" fmla="*/ 379228 w 4430233"/>
              <a:gd name="connsiteY1" fmla="*/ 0 h 1378689"/>
              <a:gd name="connsiteX2" fmla="*/ 4430233 w 4430233"/>
              <a:gd name="connsiteY2" fmla="*/ 613144 h 1378689"/>
              <a:gd name="connsiteX3" fmla="*/ 10633 w 4430233"/>
              <a:gd name="connsiteY3" fmla="*/ 1378689 h 1378689"/>
              <a:gd name="connsiteX4" fmla="*/ 0 w 4430233"/>
              <a:gd name="connsiteY4" fmla="*/ 595423 h 1378689"/>
              <a:gd name="connsiteX0" fmla="*/ 0 w 379228"/>
              <a:gd name="connsiteY0" fmla="*/ 595423 h 1378689"/>
              <a:gd name="connsiteX1" fmla="*/ 379228 w 379228"/>
              <a:gd name="connsiteY1" fmla="*/ 0 h 1378689"/>
              <a:gd name="connsiteX2" fmla="*/ 347330 w 379228"/>
              <a:gd name="connsiteY2" fmla="*/ 730102 h 1378689"/>
              <a:gd name="connsiteX3" fmla="*/ 10633 w 379228"/>
              <a:gd name="connsiteY3" fmla="*/ 1378689 h 1378689"/>
              <a:gd name="connsiteX4" fmla="*/ 0 w 379228"/>
              <a:gd name="connsiteY4" fmla="*/ 595423 h 1378689"/>
              <a:gd name="connsiteX0" fmla="*/ 0 w 390193"/>
              <a:gd name="connsiteY0" fmla="*/ 595423 h 1378689"/>
              <a:gd name="connsiteX1" fmla="*/ 379228 w 390193"/>
              <a:gd name="connsiteY1" fmla="*/ 0 h 1378689"/>
              <a:gd name="connsiteX2" fmla="*/ 390193 w 390193"/>
              <a:gd name="connsiteY2" fmla="*/ 753914 h 1378689"/>
              <a:gd name="connsiteX3" fmla="*/ 10633 w 390193"/>
              <a:gd name="connsiteY3" fmla="*/ 1378689 h 1378689"/>
              <a:gd name="connsiteX4" fmla="*/ 0 w 390193"/>
              <a:gd name="connsiteY4" fmla="*/ 595423 h 1378689"/>
              <a:gd name="connsiteX0" fmla="*/ 0 w 380668"/>
              <a:gd name="connsiteY0" fmla="*/ 609710 h 1378689"/>
              <a:gd name="connsiteX1" fmla="*/ 369703 w 380668"/>
              <a:gd name="connsiteY1" fmla="*/ 0 h 1378689"/>
              <a:gd name="connsiteX2" fmla="*/ 380668 w 380668"/>
              <a:gd name="connsiteY2" fmla="*/ 753914 h 1378689"/>
              <a:gd name="connsiteX3" fmla="*/ 1108 w 380668"/>
              <a:gd name="connsiteY3" fmla="*/ 1378689 h 1378689"/>
              <a:gd name="connsiteX4" fmla="*/ 0 w 380668"/>
              <a:gd name="connsiteY4" fmla="*/ 609710 h 1378689"/>
              <a:gd name="connsiteX0" fmla="*/ 0 w 403454"/>
              <a:gd name="connsiteY0" fmla="*/ 681516 h 1450495"/>
              <a:gd name="connsiteX1" fmla="*/ 403454 w 403454"/>
              <a:gd name="connsiteY1" fmla="*/ 0 h 1450495"/>
              <a:gd name="connsiteX2" fmla="*/ 380668 w 403454"/>
              <a:gd name="connsiteY2" fmla="*/ 825720 h 1450495"/>
              <a:gd name="connsiteX3" fmla="*/ 1108 w 403454"/>
              <a:gd name="connsiteY3" fmla="*/ 1450495 h 1450495"/>
              <a:gd name="connsiteX4" fmla="*/ 0 w 403454"/>
              <a:gd name="connsiteY4" fmla="*/ 681516 h 1450495"/>
              <a:gd name="connsiteX0" fmla="*/ 0 w 403454"/>
              <a:gd name="connsiteY0" fmla="*/ 681516 h 1450495"/>
              <a:gd name="connsiteX1" fmla="*/ 403454 w 403454"/>
              <a:gd name="connsiteY1" fmla="*/ 0 h 1450495"/>
              <a:gd name="connsiteX2" fmla="*/ 400919 w 403454"/>
              <a:gd name="connsiteY2" fmla="*/ 825720 h 1450495"/>
              <a:gd name="connsiteX3" fmla="*/ 1108 w 403454"/>
              <a:gd name="connsiteY3" fmla="*/ 1450495 h 1450495"/>
              <a:gd name="connsiteX4" fmla="*/ 0 w 403454"/>
              <a:gd name="connsiteY4" fmla="*/ 681516 h 1450495"/>
              <a:gd name="connsiteX0" fmla="*/ 0 w 403454"/>
              <a:gd name="connsiteY0" fmla="*/ 681516 h 1450495"/>
              <a:gd name="connsiteX1" fmla="*/ 403454 w 403454"/>
              <a:gd name="connsiteY1" fmla="*/ 0 h 1450495"/>
              <a:gd name="connsiteX2" fmla="*/ 400919 w 403454"/>
              <a:gd name="connsiteY2" fmla="*/ 835294 h 1450495"/>
              <a:gd name="connsiteX3" fmla="*/ 1108 w 403454"/>
              <a:gd name="connsiteY3" fmla="*/ 1450495 h 1450495"/>
              <a:gd name="connsiteX4" fmla="*/ 0 w 403454"/>
              <a:gd name="connsiteY4" fmla="*/ 681516 h 1450495"/>
              <a:gd name="connsiteX0" fmla="*/ 0 w 403454"/>
              <a:gd name="connsiteY0" fmla="*/ 695877 h 1464856"/>
              <a:gd name="connsiteX1" fmla="*/ 403454 w 403454"/>
              <a:gd name="connsiteY1" fmla="*/ 0 h 1464856"/>
              <a:gd name="connsiteX2" fmla="*/ 400919 w 403454"/>
              <a:gd name="connsiteY2" fmla="*/ 849655 h 1464856"/>
              <a:gd name="connsiteX3" fmla="*/ 1108 w 403454"/>
              <a:gd name="connsiteY3" fmla="*/ 1464856 h 1464856"/>
              <a:gd name="connsiteX4" fmla="*/ 0 w 403454"/>
              <a:gd name="connsiteY4" fmla="*/ 695877 h 1464856"/>
              <a:gd name="connsiteX0" fmla="*/ 0 w 403454"/>
              <a:gd name="connsiteY0" fmla="*/ 695877 h 1467250"/>
              <a:gd name="connsiteX1" fmla="*/ 403454 w 403454"/>
              <a:gd name="connsiteY1" fmla="*/ 0 h 1467250"/>
              <a:gd name="connsiteX2" fmla="*/ 400919 w 403454"/>
              <a:gd name="connsiteY2" fmla="*/ 849655 h 1467250"/>
              <a:gd name="connsiteX3" fmla="*/ 11233 w 403454"/>
              <a:gd name="connsiteY3" fmla="*/ 1467250 h 1467250"/>
              <a:gd name="connsiteX4" fmla="*/ 0 w 403454"/>
              <a:gd name="connsiteY4" fmla="*/ 695877 h 146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54" h="1467250">
                <a:moveTo>
                  <a:pt x="0" y="695877"/>
                </a:moveTo>
                <a:lnTo>
                  <a:pt x="403454" y="0"/>
                </a:lnTo>
                <a:lnTo>
                  <a:pt x="400919" y="849655"/>
                </a:lnTo>
                <a:lnTo>
                  <a:pt x="11233" y="1467250"/>
                </a:lnTo>
                <a:cubicBezTo>
                  <a:pt x="10864" y="1210924"/>
                  <a:pt x="369" y="952203"/>
                  <a:pt x="0" y="695877"/>
                </a:cubicBez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1" name="Group 20"/>
          <p:cNvGrpSpPr/>
          <p:nvPr/>
        </p:nvGrpSpPr>
        <p:grpSpPr>
          <a:xfrm>
            <a:off x="5407259" y="3151499"/>
            <a:ext cx="2436188" cy="1072244"/>
            <a:chOff x="5590949" y="2818490"/>
            <a:chExt cx="3248249" cy="1429659"/>
          </a:xfrm>
        </p:grpSpPr>
        <p:sp>
          <p:nvSpPr>
            <p:cNvPr id="22" name="Rectangle 8"/>
            <p:cNvSpPr/>
            <p:nvPr/>
          </p:nvSpPr>
          <p:spPr>
            <a:xfrm>
              <a:off x="5590949" y="2818490"/>
              <a:ext cx="3248249" cy="1429659"/>
            </a:xfrm>
            <a:custGeom>
              <a:avLst/>
              <a:gdLst>
                <a:gd name="connsiteX0" fmla="*/ 0 w 2867250"/>
                <a:gd name="connsiteY0" fmla="*/ 0 h 1010793"/>
                <a:gd name="connsiteX1" fmla="*/ 2867250 w 2867250"/>
                <a:gd name="connsiteY1" fmla="*/ 0 h 1010793"/>
                <a:gd name="connsiteX2" fmla="*/ 2867250 w 2867250"/>
                <a:gd name="connsiteY2" fmla="*/ 1010793 h 1010793"/>
                <a:gd name="connsiteX3" fmla="*/ 0 w 2867250"/>
                <a:gd name="connsiteY3" fmla="*/ 1010793 h 1010793"/>
                <a:gd name="connsiteX4" fmla="*/ 0 w 2867250"/>
                <a:gd name="connsiteY4" fmla="*/ 0 h 1010793"/>
                <a:gd name="connsiteX0" fmla="*/ 0 w 2867250"/>
                <a:gd name="connsiteY0" fmla="*/ 0 h 1010793"/>
                <a:gd name="connsiteX1" fmla="*/ 2867250 w 2867250"/>
                <a:gd name="connsiteY1" fmla="*/ 0 h 1010793"/>
                <a:gd name="connsiteX2" fmla="*/ 2867250 w 2867250"/>
                <a:gd name="connsiteY2" fmla="*/ 1010793 h 1010793"/>
                <a:gd name="connsiteX3" fmla="*/ 9525 w 2867250"/>
                <a:gd name="connsiteY3" fmla="*/ 848868 h 1010793"/>
                <a:gd name="connsiteX4" fmla="*/ 0 w 2867250"/>
                <a:gd name="connsiteY4" fmla="*/ 0 h 1010793"/>
                <a:gd name="connsiteX0" fmla="*/ 0 w 2867250"/>
                <a:gd name="connsiteY0" fmla="*/ 95250 h 1010793"/>
                <a:gd name="connsiteX1" fmla="*/ 2867250 w 2867250"/>
                <a:gd name="connsiteY1" fmla="*/ 0 h 1010793"/>
                <a:gd name="connsiteX2" fmla="*/ 2867250 w 2867250"/>
                <a:gd name="connsiteY2" fmla="*/ 1010793 h 1010793"/>
                <a:gd name="connsiteX3" fmla="*/ 9525 w 2867250"/>
                <a:gd name="connsiteY3" fmla="*/ 848868 h 1010793"/>
                <a:gd name="connsiteX4" fmla="*/ 0 w 2867250"/>
                <a:gd name="connsiteY4" fmla="*/ 95250 h 1010793"/>
                <a:gd name="connsiteX0" fmla="*/ 0 w 3164159"/>
                <a:gd name="connsiteY0" fmla="*/ 138036 h 1053579"/>
                <a:gd name="connsiteX1" fmla="*/ 3164159 w 3164159"/>
                <a:gd name="connsiteY1" fmla="*/ 0 h 1053579"/>
                <a:gd name="connsiteX2" fmla="*/ 2867250 w 3164159"/>
                <a:gd name="connsiteY2" fmla="*/ 1053579 h 1053579"/>
                <a:gd name="connsiteX3" fmla="*/ 9525 w 3164159"/>
                <a:gd name="connsiteY3" fmla="*/ 891654 h 1053579"/>
                <a:gd name="connsiteX4" fmla="*/ 0 w 3164159"/>
                <a:gd name="connsiteY4" fmla="*/ 138036 h 105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4159" h="1053579">
                  <a:moveTo>
                    <a:pt x="0" y="138036"/>
                  </a:moveTo>
                  <a:lnTo>
                    <a:pt x="3164159" y="0"/>
                  </a:lnTo>
                  <a:lnTo>
                    <a:pt x="2867250" y="1053579"/>
                  </a:lnTo>
                  <a:lnTo>
                    <a:pt x="9525" y="891654"/>
                  </a:lnTo>
                  <a:lnTo>
                    <a:pt x="0" y="138036"/>
                  </a:lnTo>
                  <a:close/>
                </a:path>
              </a:pathLst>
            </a:custGeom>
            <a:solidFill>
              <a:srgbClr val="FF6600"/>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TextBox 22"/>
            <p:cNvSpPr txBox="1"/>
            <p:nvPr/>
          </p:nvSpPr>
          <p:spPr>
            <a:xfrm>
              <a:off x="5706425" y="3255446"/>
              <a:ext cx="2930716" cy="492443"/>
            </a:xfrm>
            <a:prstGeom prst="rect">
              <a:avLst/>
            </a:prstGeom>
            <a:noFill/>
          </p:spPr>
          <p:txBody>
            <a:bodyPr wrap="none" rtlCol="0">
              <a:spAutoFit/>
            </a:bodyPr>
            <a:lstStyle/>
            <a:p>
              <a:r>
                <a:rPr lang="en-US" b="1" smtClean="0">
                  <a:solidFill>
                    <a:schemeClr val="bg1"/>
                  </a:solidFill>
                  <a:latin typeface="Buxton Sketch" pitchFamily="66" charset="0"/>
                  <a:cs typeface="Lao UI" pitchFamily="34" charset="0"/>
                </a:rPr>
                <a:t>Phần nội dung trang chủ</a:t>
              </a:r>
              <a:endParaRPr lang="en-US" b="1" dirty="0">
                <a:solidFill>
                  <a:schemeClr val="bg1"/>
                </a:solidFill>
                <a:latin typeface="Buxton Sketch" pitchFamily="66" charset="0"/>
                <a:cs typeface="Lao UI" pitchFamily="34" charset="0"/>
              </a:endParaRPr>
            </a:p>
          </p:txBody>
        </p:sp>
      </p:grpSp>
      <p:pic>
        <p:nvPicPr>
          <p:cNvPr id="33" name="Picture 32"/>
          <p:cNvPicPr/>
          <p:nvPr/>
        </p:nvPicPr>
        <p:blipFill>
          <a:blip r:embed="rId2">
            <a:extLst>
              <a:ext uri="{28A0092B-C50C-407E-A947-70E740481C1C}">
                <a14:useLocalDpi xmlns:a14="http://schemas.microsoft.com/office/drawing/2010/main" val="0"/>
              </a:ext>
            </a:extLst>
          </a:blip>
          <a:stretch>
            <a:fillRect/>
          </a:stretch>
        </p:blipFill>
        <p:spPr>
          <a:xfrm>
            <a:off x="1979712" y="737504"/>
            <a:ext cx="5503660" cy="3788214"/>
          </a:xfrm>
          <a:prstGeom prst="rect">
            <a:avLst/>
          </a:prstGeom>
        </p:spPr>
      </p:pic>
      <p:pic>
        <p:nvPicPr>
          <p:cNvPr id="34" name="Picture 33"/>
          <p:cNvPicPr/>
          <p:nvPr/>
        </p:nvPicPr>
        <p:blipFill>
          <a:blip r:embed="rId3">
            <a:extLst>
              <a:ext uri="{28A0092B-C50C-407E-A947-70E740481C1C}">
                <a14:useLocalDpi xmlns:a14="http://schemas.microsoft.com/office/drawing/2010/main" val="0"/>
              </a:ext>
            </a:extLst>
          </a:blip>
          <a:stretch>
            <a:fillRect/>
          </a:stretch>
        </p:blipFill>
        <p:spPr>
          <a:xfrm>
            <a:off x="1882411" y="683058"/>
            <a:ext cx="5698262" cy="3823820"/>
          </a:xfrm>
          <a:prstGeom prst="rect">
            <a:avLst/>
          </a:prstGeom>
        </p:spPr>
      </p:pic>
      <p:pic>
        <p:nvPicPr>
          <p:cNvPr id="36" name="Picture 35"/>
          <p:cNvPicPr/>
          <p:nvPr/>
        </p:nvPicPr>
        <p:blipFill>
          <a:blip r:embed="rId4">
            <a:extLst>
              <a:ext uri="{28A0092B-C50C-407E-A947-70E740481C1C}">
                <a14:useLocalDpi xmlns:a14="http://schemas.microsoft.com/office/drawing/2010/main" val="0"/>
              </a:ext>
            </a:extLst>
          </a:blip>
          <a:stretch>
            <a:fillRect/>
          </a:stretch>
        </p:blipFill>
        <p:spPr>
          <a:xfrm>
            <a:off x="1782835" y="686711"/>
            <a:ext cx="6167364" cy="4090378"/>
          </a:xfrm>
          <a:prstGeom prst="rect">
            <a:avLst/>
          </a:prstGeom>
        </p:spPr>
      </p:pic>
    </p:spTree>
    <p:extLst>
      <p:ext uri="{BB962C8B-B14F-4D97-AF65-F5344CB8AC3E}">
        <p14:creationId xmlns:p14="http://schemas.microsoft.com/office/powerpoint/2010/main" val="351514794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up)">
                                      <p:cBhvr>
                                        <p:cTn id="15" dur="250"/>
                                        <p:tgtEl>
                                          <p:spTgt spid="16"/>
                                        </p:tgtEl>
                                      </p:cBhvr>
                                    </p:animEffect>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1750"/>
                            </p:stCondLst>
                            <p:childTnLst>
                              <p:par>
                                <p:cTn id="21" presetID="22" presetClass="entr" presetSubtype="1"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250"/>
                                        <p:tgtEl>
                                          <p:spTgt spid="20"/>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inVertic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barn(inVertical)">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Lst>
  </p:timing>
</p:sld>
</file>

<file path=ppt/theme/theme1.xml><?xml version="1.0" encoding="utf-8"?>
<a:theme xmlns:a="http://schemas.openxmlformats.org/drawingml/2006/main" name="Cover and End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46C0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6">
      <a:dk1>
        <a:sysClr val="windowText" lastClr="000000"/>
      </a:dk1>
      <a:lt1>
        <a:sysClr val="window" lastClr="FFFFFF"/>
      </a:lt1>
      <a:dk2>
        <a:srgbClr val="1F497D"/>
      </a:dk2>
      <a:lt2>
        <a:srgbClr val="EEECE1"/>
      </a:lt2>
      <a:accent1>
        <a:srgbClr val="E46C0A"/>
      </a:accent1>
      <a:accent2>
        <a:srgbClr val="E46C0A"/>
      </a:accent2>
      <a:accent3>
        <a:srgbClr val="E46C0A"/>
      </a:accent3>
      <a:accent4>
        <a:srgbClr val="E46C0A"/>
      </a:accent4>
      <a:accent5>
        <a:srgbClr val="E46C0A"/>
      </a:accent5>
      <a:accent6>
        <a:srgbClr val="E46C0A"/>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1513</TotalTime>
  <Words>1926</Words>
  <Application>Microsoft Office PowerPoint</Application>
  <PresentationFormat>On-screen Show (16:9)</PresentationFormat>
  <Paragraphs>195</Paragraphs>
  <Slides>29</Slides>
  <Notes>3</Notes>
  <HiddenSlides>0</HiddenSlides>
  <MMClips>0</MMClips>
  <ScaleCrop>false</ScaleCrop>
  <HeadingPairs>
    <vt:vector size="4" baseType="variant">
      <vt:variant>
        <vt:lpstr>Theme</vt:lpstr>
      </vt:variant>
      <vt:variant>
        <vt:i4>3</vt:i4>
      </vt:variant>
      <vt:variant>
        <vt:lpstr>Slide Titles</vt:lpstr>
      </vt:variant>
      <vt:variant>
        <vt:i4>29</vt:i4>
      </vt:variant>
    </vt:vector>
  </HeadingPairs>
  <TitlesOfParts>
    <vt:vector size="32"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PC</cp:lastModifiedBy>
  <cp:revision>178</cp:revision>
  <dcterms:created xsi:type="dcterms:W3CDTF">2016-12-05T23:26:54Z</dcterms:created>
  <dcterms:modified xsi:type="dcterms:W3CDTF">2019-05-05T16:57:41Z</dcterms:modified>
</cp:coreProperties>
</file>